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301" r:id="rId2"/>
    <p:sldId id="521" r:id="rId3"/>
    <p:sldId id="694" r:id="rId4"/>
    <p:sldId id="695" r:id="rId5"/>
    <p:sldId id="696" r:id="rId6"/>
    <p:sldId id="697" r:id="rId7"/>
    <p:sldId id="698" r:id="rId8"/>
    <p:sldId id="699" r:id="rId9"/>
    <p:sldId id="693" r:id="rId10"/>
    <p:sldId id="671" r:id="rId11"/>
    <p:sldId id="570" r:id="rId12"/>
    <p:sldId id="643" r:id="rId13"/>
    <p:sldId id="640" r:id="rId14"/>
    <p:sldId id="644" r:id="rId15"/>
    <p:sldId id="646" r:id="rId16"/>
    <p:sldId id="647" r:id="rId17"/>
    <p:sldId id="648" r:id="rId18"/>
    <p:sldId id="650" r:id="rId19"/>
    <p:sldId id="653" r:id="rId20"/>
    <p:sldId id="654" r:id="rId21"/>
    <p:sldId id="668" r:id="rId22"/>
    <p:sldId id="651" r:id="rId23"/>
    <p:sldId id="657" r:id="rId24"/>
    <p:sldId id="658" r:id="rId25"/>
    <p:sldId id="659" r:id="rId26"/>
    <p:sldId id="664" r:id="rId27"/>
    <p:sldId id="660" r:id="rId28"/>
    <p:sldId id="665" r:id="rId29"/>
    <p:sldId id="666" r:id="rId30"/>
    <p:sldId id="669" r:id="rId31"/>
    <p:sldId id="674" r:id="rId32"/>
    <p:sldId id="675" r:id="rId33"/>
    <p:sldId id="676" r:id="rId34"/>
    <p:sldId id="677" r:id="rId35"/>
    <p:sldId id="769" r:id="rId36"/>
    <p:sldId id="767" r:id="rId37"/>
    <p:sldId id="768" r:id="rId38"/>
    <p:sldId id="678" r:id="rId39"/>
    <p:sldId id="679" r:id="rId40"/>
    <p:sldId id="700" r:id="rId41"/>
    <p:sldId id="701" r:id="rId42"/>
    <p:sldId id="702" r:id="rId43"/>
    <p:sldId id="703" r:id="rId44"/>
    <p:sldId id="704" r:id="rId45"/>
    <p:sldId id="706" r:id="rId46"/>
    <p:sldId id="707" r:id="rId47"/>
    <p:sldId id="708" r:id="rId48"/>
    <p:sldId id="709" r:id="rId49"/>
    <p:sldId id="710" r:id="rId50"/>
    <p:sldId id="744" r:id="rId51"/>
    <p:sldId id="745" r:id="rId52"/>
    <p:sldId id="746" r:id="rId53"/>
    <p:sldId id="747" r:id="rId54"/>
    <p:sldId id="748" r:id="rId55"/>
    <p:sldId id="749" r:id="rId56"/>
    <p:sldId id="750" r:id="rId57"/>
    <p:sldId id="751" r:id="rId58"/>
    <p:sldId id="752" r:id="rId59"/>
    <p:sldId id="753" r:id="rId60"/>
    <p:sldId id="754" r:id="rId61"/>
    <p:sldId id="755" r:id="rId62"/>
    <p:sldId id="711" r:id="rId63"/>
    <p:sldId id="759" r:id="rId64"/>
    <p:sldId id="760" r:id="rId65"/>
    <p:sldId id="761" r:id="rId66"/>
    <p:sldId id="762" r:id="rId67"/>
    <p:sldId id="763" r:id="rId68"/>
    <p:sldId id="705" r:id="rId69"/>
    <p:sldId id="758" r:id="rId70"/>
    <p:sldId id="757" r:id="rId71"/>
    <p:sldId id="725" r:id="rId72"/>
    <p:sldId id="726" r:id="rId73"/>
    <p:sldId id="727" r:id="rId74"/>
    <p:sldId id="728" r:id="rId75"/>
    <p:sldId id="729" r:id="rId76"/>
    <p:sldId id="770" r:id="rId77"/>
    <p:sldId id="771" r:id="rId78"/>
  </p:sldIdLst>
  <p:sldSz cx="9144000" cy="5143500" type="screen16x9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1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1083" y="1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f8aa22d33e2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statworx.com/wp-content/uploads/infomap_p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图的社区检测：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Louvain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标签传播（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LPA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看</a:t>
            </a:r>
            <a:r>
              <a:rPr lang="zh-CN" altLang="en-US" dirty="0"/>
              <a:t>一个小例子</a:t>
            </a:r>
            <a:endParaRPr lang="en-US" altLang="zh-CN" dirty="0"/>
          </a:p>
          <a:p>
            <a:pPr lvl="1"/>
            <a:r>
              <a:rPr lang="zh-CN" altLang="en-US" dirty="0"/>
              <a:t>构造一个简单的社交网络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如何</a:t>
            </a:r>
            <a:r>
              <a:rPr lang="zh-CN" altLang="en-US" b="1" dirty="0"/>
              <a:t>自动地</a:t>
            </a:r>
            <a:r>
              <a:rPr lang="zh-CN" altLang="en-US" dirty="0"/>
              <a:t>将右图中红色的点与黄色的点分开？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80" y="2348345"/>
            <a:ext cx="2876229" cy="2227119"/>
          </a:xfrm>
          <a:prstGeom prst="rect">
            <a:avLst/>
          </a:prstGeom>
        </p:spPr>
      </p:pic>
      <p:sp>
        <p:nvSpPr>
          <p:cNvPr id="7" name="Rectangle 8"/>
          <p:cNvSpPr/>
          <p:nvPr/>
        </p:nvSpPr>
        <p:spPr>
          <a:xfrm>
            <a:off x="4519885" y="2578315"/>
            <a:ext cx="3849119" cy="1815882"/>
          </a:xfrm>
          <a:prstGeom prst="rect">
            <a:avLst/>
          </a:prstGeom>
          <a:solidFill>
            <a:srgbClr val="0E223A"/>
          </a:solidFill>
        </p:spPr>
        <p:txBody>
          <a:bodyPr wrap="square">
            <a:spAutoFit/>
          </a:bodyPr>
          <a:lstStyle/>
          <a:p>
            <a:r>
              <a:rPr lang="mr-IN" sz="1400" i="1" dirty="0" err="1">
                <a:solidFill>
                  <a:srgbClr val="66D9EF"/>
                </a:solidFill>
              </a:rPr>
              <a:t>def</a:t>
            </a:r>
            <a:r>
              <a:rPr lang="mr-IN" sz="1400" i="1" dirty="0">
                <a:solidFill>
                  <a:srgbClr val="66D9EF"/>
                </a:solidFill>
              </a:rPr>
              <a:t> </a:t>
            </a:r>
            <a:r>
              <a:rPr lang="mr-IN" sz="1400" dirty="0" err="1">
                <a:solidFill>
                  <a:srgbClr val="A6E22E"/>
                </a:solidFill>
              </a:rPr>
              <a:t>sample_community_graph</a:t>
            </a:r>
            <a:r>
              <a:rPr lang="mr-IN" sz="1400" dirty="0">
                <a:solidFill>
                  <a:srgbClr val="A6E22E"/>
                </a:solidFill>
              </a:rPr>
              <a:t> </a:t>
            </a:r>
            <a:r>
              <a:rPr lang="mr-IN" sz="1400" dirty="0">
                <a:solidFill>
                  <a:schemeClr val="bg1"/>
                </a:solidFill>
              </a:rPr>
              <a:t>()</a:t>
            </a:r>
            <a:r>
              <a:rPr lang="mr-IN" sz="1400" dirty="0">
                <a:solidFill>
                  <a:srgbClr val="F92672"/>
                </a:solidFill>
              </a:rPr>
              <a:t>:</a:t>
            </a:r>
            <a:br>
              <a:rPr lang="mr-IN" sz="1400" dirty="0">
                <a:solidFill>
                  <a:srgbClr val="F92672"/>
                </a:solidFill>
              </a:rPr>
            </a:br>
            <a:r>
              <a:rPr lang="mr-IN" sz="1400" dirty="0">
                <a:solidFill>
                  <a:srgbClr val="F92672"/>
                </a:solidFill>
              </a:rPr>
              <a:t>    </a:t>
            </a:r>
            <a:r>
              <a:rPr lang="mr-IN" sz="1400" dirty="0" err="1">
                <a:solidFill>
                  <a:schemeClr val="bg1"/>
                </a:solidFill>
              </a:rPr>
              <a:t>G</a:t>
            </a:r>
            <a:r>
              <a:rPr lang="mr-IN" sz="1400" dirty="0"/>
              <a:t> </a:t>
            </a:r>
            <a:r>
              <a:rPr lang="mr-IN" sz="1400" dirty="0">
                <a:solidFill>
                  <a:srgbClr val="F92672"/>
                </a:solidFill>
              </a:rPr>
              <a:t>= </a:t>
            </a:r>
            <a:r>
              <a:rPr lang="mr-IN" sz="1400" dirty="0" err="1">
                <a:solidFill>
                  <a:schemeClr val="bg1"/>
                </a:solidFill>
              </a:rPr>
              <a:t>nx.</a:t>
            </a:r>
            <a:r>
              <a:rPr lang="mr-IN" sz="1400" dirty="0" err="1">
                <a:solidFill>
                  <a:srgbClr val="66D9EF"/>
                </a:solidFill>
              </a:rPr>
              <a:t>Graph</a:t>
            </a:r>
            <a:r>
              <a:rPr lang="mr-IN" sz="1400" dirty="0">
                <a:solidFill>
                  <a:schemeClr val="bg1"/>
                </a:solidFill>
              </a:rPr>
              <a:t>()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dirty="0" err="1">
                <a:solidFill>
                  <a:schemeClr val="bg1"/>
                </a:solidFill>
              </a:rPr>
              <a:t>G.</a:t>
            </a:r>
            <a:r>
              <a:rPr lang="mr-IN" sz="1400" dirty="0" err="1">
                <a:solidFill>
                  <a:srgbClr val="66D9EF"/>
                </a:solidFill>
              </a:rPr>
              <a:t>add_edges_from</a:t>
            </a:r>
            <a:r>
              <a:rPr lang="mr-IN" sz="1400" dirty="0">
                <a:solidFill>
                  <a:schemeClr val="bg1"/>
                </a:solidFill>
              </a:rPr>
              <a:t>([(</a:t>
            </a:r>
            <a:r>
              <a:rPr lang="mr-IN" sz="1400" dirty="0">
                <a:solidFill>
                  <a:srgbClr val="E6DB74"/>
                </a:solidFill>
              </a:rPr>
              <a:t>‘A’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‘B’</a:t>
            </a:r>
            <a:r>
              <a:rPr lang="mr-IN" sz="1400" dirty="0">
                <a:solidFill>
                  <a:schemeClr val="bg1"/>
                </a:solidFill>
              </a:rPr>
              <a:t>), (</a:t>
            </a:r>
            <a:r>
              <a:rPr lang="mr-IN" sz="1400" dirty="0">
                <a:solidFill>
                  <a:srgbClr val="E6DB74"/>
                </a:solidFill>
              </a:rPr>
              <a:t>‘A’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‘C’</a:t>
            </a:r>
            <a:r>
              <a:rPr lang="mr-IN" sz="1400" dirty="0">
                <a:solidFill>
                  <a:schemeClr val="bg1"/>
                </a:solidFill>
              </a:rPr>
              <a:t>)</a:t>
            </a:r>
            <a:r>
              <a:rPr lang="zh-CN" altLang="en-US" sz="1400" dirty="0">
                <a:solidFill>
                  <a:schemeClr val="bg1"/>
                </a:solidFill>
              </a:rPr>
              <a:t>  </a:t>
            </a:r>
            <a:r>
              <a:rPr lang="mr-IN" sz="1400" dirty="0">
                <a:solidFill>
                  <a:schemeClr val="bg1"/>
                </a:solidFill>
              </a:rPr>
              <a:t>,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                             </a:t>
            </a:r>
            <a:r>
              <a:rPr lang="mr-IN" sz="1400" dirty="0">
                <a:solidFill>
                  <a:schemeClr val="bg1"/>
                </a:solidFill>
              </a:rPr>
              <a:t>(</a:t>
            </a:r>
            <a:r>
              <a:rPr lang="mr-IN" sz="1400" dirty="0">
                <a:solidFill>
                  <a:srgbClr val="E6DB74"/>
                </a:solidFill>
              </a:rPr>
              <a:t>'A'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'D'</a:t>
            </a:r>
            <a:r>
              <a:rPr lang="mr-IN" sz="1400" dirty="0">
                <a:solidFill>
                  <a:schemeClr val="bg1"/>
                </a:solidFill>
              </a:rPr>
              <a:t>), (</a:t>
            </a:r>
            <a:r>
              <a:rPr lang="mr-IN" sz="1400" dirty="0">
                <a:solidFill>
                  <a:srgbClr val="E6DB74"/>
                </a:solidFill>
              </a:rPr>
              <a:t>'B'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'C'</a:t>
            </a:r>
            <a:r>
              <a:rPr lang="mr-IN" sz="1400" dirty="0">
                <a:solidFill>
                  <a:schemeClr val="bg1"/>
                </a:solidFill>
              </a:rPr>
              <a:t>,),(</a:t>
            </a:r>
            <a:r>
              <a:rPr lang="mr-IN" sz="1400" dirty="0">
                <a:solidFill>
                  <a:srgbClr val="E6DB74"/>
                </a:solidFill>
              </a:rPr>
              <a:t>'B'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'D'</a:t>
            </a:r>
            <a:r>
              <a:rPr lang="mr-IN" sz="1400" dirty="0">
                <a:solidFill>
                  <a:schemeClr val="bg1"/>
                </a:solidFill>
              </a:rPr>
              <a:t>),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                             </a:t>
            </a:r>
            <a:r>
              <a:rPr lang="mr-IN" sz="1400" dirty="0">
                <a:solidFill>
                  <a:schemeClr val="bg1"/>
                </a:solidFill>
              </a:rPr>
              <a:t>(</a:t>
            </a:r>
            <a:r>
              <a:rPr lang="mr-IN" sz="1400" dirty="0">
                <a:solidFill>
                  <a:srgbClr val="E6DB74"/>
                </a:solidFill>
              </a:rPr>
              <a:t>'C'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'D'</a:t>
            </a:r>
            <a:r>
              <a:rPr lang="mr-IN" sz="1400" dirty="0">
                <a:solidFill>
                  <a:schemeClr val="bg1"/>
                </a:solidFill>
              </a:rPr>
              <a:t>), (</a:t>
            </a:r>
            <a:r>
              <a:rPr lang="mr-IN" sz="1400" dirty="0">
                <a:solidFill>
                  <a:srgbClr val="E6DB74"/>
                </a:solidFill>
              </a:rPr>
              <a:t>'B'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'E'</a:t>
            </a:r>
            <a:r>
              <a:rPr lang="mr-IN" sz="1400" dirty="0">
                <a:solidFill>
                  <a:schemeClr val="bg1"/>
                </a:solidFill>
              </a:rPr>
              <a:t>), (</a:t>
            </a:r>
            <a:r>
              <a:rPr lang="mr-IN" sz="1400" dirty="0">
                <a:solidFill>
                  <a:srgbClr val="E6DB74"/>
                </a:solidFill>
              </a:rPr>
              <a:t>'D'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'G'</a:t>
            </a:r>
            <a:r>
              <a:rPr lang="mr-IN" sz="1400" dirty="0">
                <a:solidFill>
                  <a:schemeClr val="bg1"/>
                </a:solidFill>
              </a:rPr>
              <a:t>),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mr-I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                           </a:t>
            </a:r>
            <a:r>
              <a:rPr lang="mr-IN" sz="1400" dirty="0">
                <a:solidFill>
                  <a:schemeClr val="bg1"/>
                </a:solidFill>
              </a:rPr>
              <a:t>(</a:t>
            </a:r>
            <a:r>
              <a:rPr lang="mr-IN" sz="1400" dirty="0">
                <a:solidFill>
                  <a:srgbClr val="E6DB74"/>
                </a:solidFill>
              </a:rPr>
              <a:t>'</a:t>
            </a:r>
            <a:r>
              <a:rPr lang="mr-IN" sz="1400" dirty="0" err="1">
                <a:solidFill>
                  <a:srgbClr val="E6DB74"/>
                </a:solidFill>
              </a:rPr>
              <a:t>E</a:t>
            </a:r>
            <a:r>
              <a:rPr lang="mr-IN" sz="1400" dirty="0">
                <a:solidFill>
                  <a:srgbClr val="E6DB74"/>
                </a:solidFill>
              </a:rPr>
              <a:t>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/>
              <a:t> </a:t>
            </a:r>
            <a:r>
              <a:rPr lang="mr-IN" sz="1400" dirty="0">
                <a:solidFill>
                  <a:srgbClr val="E6DB74"/>
                </a:solidFill>
              </a:rPr>
              <a:t>'</a:t>
            </a:r>
            <a:r>
              <a:rPr lang="mr-IN" sz="1400" dirty="0" err="1">
                <a:solidFill>
                  <a:srgbClr val="E6DB74"/>
                </a:solidFill>
              </a:rPr>
              <a:t>G</a:t>
            </a:r>
            <a:r>
              <a:rPr lang="mr-IN" sz="1400" dirty="0">
                <a:solidFill>
                  <a:srgbClr val="E6DB74"/>
                </a:solidFill>
              </a:rPr>
              <a:t>'</a:t>
            </a:r>
            <a:r>
              <a:rPr lang="mr-IN" sz="1400" dirty="0">
                <a:solidFill>
                  <a:schemeClr val="bg1"/>
                </a:solidFill>
              </a:rPr>
              <a:t>),</a:t>
            </a:r>
            <a:r>
              <a:rPr lang="mr-IN" sz="1400" dirty="0"/>
              <a:t> </a:t>
            </a:r>
            <a:r>
              <a:rPr lang="mr-IN" sz="1400" dirty="0">
                <a:solidFill>
                  <a:schemeClr val="bg1"/>
                </a:solidFill>
              </a:rPr>
              <a:t>(</a:t>
            </a:r>
            <a:r>
              <a:rPr lang="mr-IN" sz="1400" dirty="0">
                <a:solidFill>
                  <a:srgbClr val="E6DB74"/>
                </a:solidFill>
              </a:rPr>
              <a:t>'E'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'F'</a:t>
            </a:r>
            <a:r>
              <a:rPr lang="mr-IN" sz="1400" dirty="0">
                <a:solidFill>
                  <a:schemeClr val="bg1"/>
                </a:solidFill>
              </a:rPr>
              <a:t>), (</a:t>
            </a:r>
            <a:r>
              <a:rPr lang="mr-IN" sz="1400" dirty="0">
                <a:solidFill>
                  <a:srgbClr val="E6DB74"/>
                </a:solidFill>
              </a:rPr>
              <a:t>'F'</a:t>
            </a:r>
            <a:r>
              <a:rPr lang="mr-IN" sz="1400" dirty="0">
                <a:solidFill>
                  <a:schemeClr val="bg1"/>
                </a:solidFill>
              </a:rPr>
              <a:t>,</a:t>
            </a:r>
            <a:r>
              <a:rPr lang="mr-IN" sz="1400" dirty="0">
                <a:solidFill>
                  <a:srgbClr val="E6DB74"/>
                </a:solidFill>
              </a:rPr>
              <a:t>'G'</a:t>
            </a:r>
            <a:r>
              <a:rPr lang="mr-IN" sz="1400" dirty="0">
                <a:solidFill>
                  <a:schemeClr val="bg1"/>
                </a:solidFill>
              </a:rPr>
              <a:t>)])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i="1" dirty="0" err="1">
                <a:solidFill>
                  <a:srgbClr val="66D9EF"/>
                </a:solidFill>
              </a:rPr>
              <a:t>return</a:t>
            </a:r>
            <a:r>
              <a:rPr lang="mr-IN" sz="1400" i="1" dirty="0">
                <a:solidFill>
                  <a:srgbClr val="66D9EF"/>
                </a:solidFill>
              </a:rPr>
              <a:t> </a:t>
            </a:r>
            <a:r>
              <a:rPr lang="mr-IN" sz="1400" dirty="0" err="1">
                <a:solidFill>
                  <a:schemeClr val="bg1"/>
                </a:solidFill>
              </a:rPr>
              <a:t>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creen Shot 2018-01-28 at 10.55.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876" y="2134789"/>
            <a:ext cx="4558146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45166" y="4750267"/>
            <a:ext cx="780357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https://petterhol.me/2018/01/28/zacharys-zachary-karate-club/</a:t>
            </a:r>
          </a:p>
        </p:txBody>
      </p:sp>
      <p:sp>
        <p:nvSpPr>
          <p:cNvPr id="15" name="椭圆 14"/>
          <p:cNvSpPr/>
          <p:nvPr/>
        </p:nvSpPr>
        <p:spPr>
          <a:xfrm>
            <a:off x="5269567" y="3531021"/>
            <a:ext cx="308264" cy="245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93122" y="3030232"/>
            <a:ext cx="377238" cy="365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社区检测（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Community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Detection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/>
              <a:t>图提供了一种观察数据</a:t>
            </a:r>
            <a:r>
              <a:rPr lang="zh-CN" altLang="en-US" dirty="0">
                <a:solidFill>
                  <a:srgbClr val="AE0627"/>
                </a:solidFill>
              </a:rPr>
              <a:t>结构特征</a:t>
            </a:r>
            <a:r>
              <a:rPr lang="zh-CN" altLang="en-US" dirty="0"/>
              <a:t>的视角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Rectangle 4"/>
          <p:cNvSpPr/>
          <p:nvPr/>
        </p:nvSpPr>
        <p:spPr>
          <a:xfrm>
            <a:off x="5627571" y="915248"/>
            <a:ext cx="2734564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Microsoft YaHei" charset="-122"/>
                <a:ea typeface="Microsoft YaHei" charset="-122"/>
              </a:rPr>
              <a:t>一个空手道俱乐部中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34</a:t>
            </a:r>
            <a:r>
              <a:rPr lang="ja-JP" altLang="en-US" sz="1600" dirty="0">
                <a:latin typeface="Microsoft YaHei" charset="-122"/>
                <a:ea typeface="Microsoft YaHei" charset="-122"/>
              </a:rPr>
              <a:t>个成员之间朋友关系形成的图</a:t>
            </a:r>
            <a:endParaRPr lang="en-US" altLang="ja-JP" sz="1600" dirty="0">
              <a:latin typeface="Microsoft YaHei" charset="-122"/>
              <a:ea typeface="Microsoft YaHei" charset="-122"/>
            </a:endParaRPr>
          </a:p>
          <a:p>
            <a:r>
              <a:rPr lang="zh-CN" altLang="en-US" sz="1600" dirty="0">
                <a:solidFill>
                  <a:srgbClr val="AE0627"/>
                </a:solidFill>
                <a:latin typeface="Microsoft YaHei" charset="-122"/>
                <a:ea typeface="Microsoft YaHei" charset="-122"/>
              </a:rPr>
              <a:t>你能发现什么特点？</a:t>
            </a:r>
            <a:endParaRPr lang="en-US" sz="1600" dirty="0">
              <a:solidFill>
                <a:srgbClr val="AE0627"/>
              </a:solidFill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148560" y="2494217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教练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7114110" y="4101697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505326" y="3086034"/>
            <a:ext cx="271472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最终这个俱乐分裂成两个对立的空手道俱乐部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检测出图中的社区结构</a:t>
            </a:r>
            <a:endParaRPr lang="en-US" dirty="0">
              <a:solidFill>
                <a:srgbClr val="AE06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Straight Arrow Connector 13"/>
          <p:cNvCxnSpPr>
            <a:stCxn id="8" idx="3"/>
          </p:cNvCxnSpPr>
          <p:nvPr/>
        </p:nvCxnSpPr>
        <p:spPr>
          <a:xfrm flipV="1">
            <a:off x="3220051" y="3329572"/>
            <a:ext cx="700271" cy="356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 7"/>
          <p:cNvSpPr/>
          <p:nvPr/>
        </p:nvSpPr>
        <p:spPr>
          <a:xfrm>
            <a:off x="3920322" y="1994194"/>
            <a:ext cx="2540180" cy="296859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8"/>
          <p:cNvSpPr/>
          <p:nvPr/>
        </p:nvSpPr>
        <p:spPr>
          <a:xfrm>
            <a:off x="6553098" y="2069608"/>
            <a:ext cx="1836374" cy="257930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问题定义</a:t>
                </a:r>
                <a:endParaRPr lang="en-US" altLang="zh-CN" dirty="0"/>
              </a:p>
              <a:p>
                <a:r>
                  <a:rPr lang="zh-CN" altLang="en-US" dirty="0"/>
                  <a:t>输入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一个无向图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  <m:r>
                      <a:rPr lang="en-US" altLang="zh-CN" i="1" dirty="0">
                        <a:latin typeface="Cambria Math" charset="0"/>
                      </a:rPr>
                      <m:t>=(</m:t>
                    </m:r>
                    <m:r>
                      <a:rPr lang="en-US" altLang="zh-CN" i="1" dirty="0">
                        <a:latin typeface="Cambria Math" charset="0"/>
                      </a:rPr>
                      <m:t>𝑉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i="1" dirty="0">
                        <a:latin typeface="Cambria Math" charset="0"/>
                      </a:rPr>
                      <m:t>𝐸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一组点的划分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∩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⋃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设计优化目标！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评价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的质量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你会怎么定义？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 b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444"/>
          <a:stretch/>
        </p:blipFill>
        <p:spPr>
          <a:xfrm>
            <a:off x="4687084" y="1289656"/>
            <a:ext cx="3412435" cy="3128152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/>
              <p:nvPr/>
            </p:nvSpPr>
            <p:spPr>
              <a:xfrm>
                <a:off x="4687084" y="1289656"/>
                <a:ext cx="1278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𝐺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=(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84" y="1289656"/>
                <a:ext cx="127874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7"/>
              <p:cNvSpPr/>
              <p:nvPr/>
            </p:nvSpPr>
            <p:spPr>
              <a:xfrm>
                <a:off x="7340788" y="1658988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788" y="1658988"/>
                <a:ext cx="4413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8"/>
              <p:cNvSpPr/>
              <p:nvPr/>
            </p:nvSpPr>
            <p:spPr>
              <a:xfrm>
                <a:off x="4988527" y="2669066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527" y="2669066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9"/>
              <p:cNvSpPr/>
              <p:nvPr/>
            </p:nvSpPr>
            <p:spPr>
              <a:xfrm>
                <a:off x="7652858" y="2669066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58" y="2669066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F7B365E-5357-481E-9B5B-314684A73F1A}"/>
                  </a:ext>
                </a:extLst>
              </p:cNvPr>
              <p:cNvSpPr/>
              <p:nvPr/>
            </p:nvSpPr>
            <p:spPr>
              <a:xfrm>
                <a:off x="3240163" y="2202418"/>
                <a:ext cx="1053558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为子集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F7B365E-5357-481E-9B5B-314684A73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63" y="2202418"/>
                <a:ext cx="1053558" cy="369332"/>
              </a:xfrm>
              <a:prstGeom prst="rect">
                <a:avLst/>
              </a:prstGeom>
              <a:blipFill>
                <a:blip r:embed="rId8"/>
                <a:stretch>
                  <a:fillRect t="-11111" r="-4598" b="-1746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Louvain</a:t>
            </a:r>
            <a:r>
              <a:rPr kumimoji="1" lang="zh-CN" altLang="en-US" dirty="0"/>
              <a:t>社区检测</a:t>
            </a:r>
            <a:r>
              <a:rPr kumimoji="1" lang="zh-CN" altLang="en-US" dirty="0" smtClean="0"/>
              <a:t>算法：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模块</a:t>
            </a:r>
            <a:r>
              <a:rPr kumimoji="1" lang="zh-CN" altLang="en-US" b="1" dirty="0">
                <a:solidFill>
                  <a:srgbClr val="C00000"/>
                </a:solidFill>
              </a:rPr>
              <a:t>度定义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模块度用来度量一个网络划分成社区的程度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它的思想是：</a:t>
            </a:r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一个好的社区一定是内部的连接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要</a:t>
            </a:r>
            <a:r>
              <a:rPr kumimoji="1" lang="zh-CN" altLang="en-US" dirty="0">
                <a:solidFill>
                  <a:srgbClr val="C00000"/>
                </a:solidFill>
              </a:rPr>
              <a:t>比随机连接情况下的连接</a:t>
            </a:r>
            <a:r>
              <a:rPr kumimoji="1" lang="zh-CN" altLang="en-US" dirty="0"/>
              <a:t>更</a:t>
            </a:r>
            <a:r>
              <a:rPr kumimoji="1" lang="zh-CN" altLang="en-US" b="1" dirty="0">
                <a:solidFill>
                  <a:srgbClr val="C00000"/>
                </a:solidFill>
              </a:rPr>
              <a:t>紧密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6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Louvain</a:t>
                </a:r>
                <a:r>
                  <a:rPr kumimoji="1" lang="zh-CN" altLang="en-US" dirty="0"/>
                  <a:t>社区检测</a:t>
                </a:r>
                <a:r>
                  <a:rPr kumimoji="1" lang="zh-CN" altLang="en-US" dirty="0" smtClean="0"/>
                  <a:t>算法：</a:t>
                </a:r>
                <a:r>
                  <a:rPr kumimoji="1" lang="zh-CN" altLang="en-US" b="1" dirty="0" smtClean="0">
                    <a:solidFill>
                      <a:srgbClr val="C00000"/>
                    </a:solidFill>
                  </a:rPr>
                  <a:t>模块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度定义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 marL="742950" lvl="2" indent="-342900"/>
                <a:r>
                  <a:rPr lang="zh-CN" altLang="en-US" sz="1800" dirty="0"/>
                  <a:t>给定图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zh-CN" altLang="en-US" sz="1800" dirty="0"/>
                  <a:t>，度量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一组划分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sz="1800" dirty="0"/>
                  <a:t>的质量</a:t>
                </a:r>
                <a:endParaRPr lang="en-US" altLang="zh-CN" sz="1800" dirty="0"/>
              </a:p>
              <a:p>
                <a:pPr marL="742950" lvl="2" indent="-342900"/>
                <a:r>
                  <a:rPr lang="zh-CN" altLang="en-US" sz="1800" dirty="0"/>
                  <a:t>用模块度（</a:t>
                </a:r>
                <a:r>
                  <a:rPr lang="en-US" altLang="zh-CN" sz="1800" dirty="0">
                    <a:latin typeface="Calibri" charset="0"/>
                    <a:ea typeface="Calibri" charset="0"/>
                    <a:cs typeface="Calibri" charset="0"/>
                  </a:rPr>
                  <a:t> Modularity</a:t>
                </a:r>
                <a:r>
                  <a:rPr lang="zh-CN" altLang="en-US" sz="1800" dirty="0"/>
                  <a:t> </a:t>
                </a:r>
                <a:r>
                  <a:rPr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Q </a:t>
                </a:r>
                <a:r>
                  <a:rPr lang="zh-CN" altLang="en-US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）</a:t>
                </a:r>
                <a:endParaRPr lang="en-US" altLang="zh-CN" sz="18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00150" lvl="3" indent="-342900"/>
                <a:r>
                  <a:rPr lang="zh-CN" altLang="en-US" sz="1600" dirty="0"/>
                  <a:t>度量划分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sz="1600" dirty="0"/>
                  <a:t>的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紧凑性</a:t>
                </a:r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444"/>
          <a:stretch/>
        </p:blipFill>
        <p:spPr>
          <a:xfrm>
            <a:off x="5321072" y="1194898"/>
            <a:ext cx="3412435" cy="3128152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5321072" y="1194898"/>
                <a:ext cx="12787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𝐺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=(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72" y="1194898"/>
                <a:ext cx="127874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>
              <a:xfrm>
                <a:off x="7974776" y="1564230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76" y="1564230"/>
                <a:ext cx="4413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5622515" y="2574308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15" y="2574308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8286846" y="2574308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846" y="2574308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7" y="2559784"/>
            <a:ext cx="4730368" cy="951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493" y="3962548"/>
            <a:ext cx="45112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如何计算</a:t>
            </a:r>
            <a:r>
              <a:rPr lang="en-US" altLang="zh-CN" dirty="0"/>
              <a:t>expected# edges Within group s</a:t>
            </a:r>
            <a:endParaRPr lang="zh-CN" altLang="en-US" dirty="0"/>
          </a:p>
        </p:txBody>
      </p:sp>
      <p:sp>
        <p:nvSpPr>
          <p:cNvPr id="12" name="上箭头 11"/>
          <p:cNvSpPr/>
          <p:nvPr/>
        </p:nvSpPr>
        <p:spPr>
          <a:xfrm>
            <a:off x="3291840" y="3612813"/>
            <a:ext cx="401052" cy="256556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4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给定一个真实的图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（无向图），包含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个节点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条边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zh-CN" altLang="en-US" dirty="0">
                    <a:solidFill>
                      <a:srgbClr val="C00000"/>
                    </a:solidFill>
                  </a:rPr>
                  <a:t>边的双向都算，那么边的总数为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2m</a:t>
                </a:r>
              </a:p>
              <a:p>
                <a:pPr lvl="1"/>
                <a:r>
                  <a:rPr lang="zh-CN" altLang="en-US" dirty="0"/>
                  <a:t>为了度量任意两点之间期望的边数，构造一个图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，使其满足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zh-CN" altLang="en-US" dirty="0"/>
                  <a:t>有着相同的点的度数分布，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但点之间的连接是随机的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为多重图（</a:t>
                </a:r>
                <a:r>
                  <a:rPr lang="en-US" altLang="zh-CN" dirty="0"/>
                  <a:t>Multigraph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zh-CN" b="1" dirty="0"/>
                  <a:t>节点</a:t>
                </a:r>
                <a:r>
                  <a:rPr lang="en-US" altLang="zh-CN" b="1" dirty="0"/>
                  <a:t>j</a:t>
                </a:r>
                <a:r>
                  <a:rPr lang="zh-CN" altLang="zh-CN" b="1" dirty="0"/>
                  <a:t>连接到任意一个节点的概率是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zh-CN" altLang="zh-CN" b="1" dirty="0"/>
                  <a:t>，现在节点</a:t>
                </a:r>
                <a:r>
                  <a:rPr lang="en-US" altLang="zh-CN" b="1" dirty="0" err="1"/>
                  <a:t>i</a:t>
                </a:r>
                <a:r>
                  <a:rPr lang="zh-CN" altLang="zh-CN" b="1" dirty="0"/>
                  <a:t>的度数为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b="1" dirty="0"/>
                  <a:t>，因此在随机情况下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节点</a:t>
                </a:r>
                <a:r>
                  <a:rPr lang="en-US" altLang="zh-CN" b="1" dirty="0" err="1">
                    <a:solidFill>
                      <a:srgbClr val="C00000"/>
                    </a:solidFill>
                  </a:rPr>
                  <a:t>i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与节点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j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的边的数量的期望值</a:t>
                </a:r>
                <a:r>
                  <a:rPr lang="zh-CN" altLang="zh-CN" b="1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f>
                      <m:f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endParaRPr kumimoji="1" lang="en-US" altLang="zh-CN" b="1" dirty="0"/>
              </a:p>
              <a:p>
                <a:pPr lvl="1"/>
                <a:r>
                  <a:rPr kumimoji="1" lang="zh-CN" altLang="en-US" dirty="0"/>
                  <a:t>比如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（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）节点</a:t>
                </a:r>
                <a:r>
                  <a:rPr kumimoji="1" lang="en-US" altLang="zh-CN" dirty="0"/>
                  <a:t>G</a:t>
                </a:r>
                <a:r>
                  <a:rPr kumimoji="1" lang="zh-CN" altLang="en-US" dirty="0"/>
                  <a:t>连接到任何节点的概率是</a:t>
                </a:r>
                <a:endParaRPr kumimoji="1" lang="en-US" altLang="zh-CN" dirty="0"/>
              </a:p>
              <a:p>
                <a:pPr lvl="3"/>
                <a:r>
                  <a:rPr kumimoji="1" lang="en-US" altLang="zh-CN" dirty="0"/>
                  <a:t>3/(2*11)=3/22</a:t>
                </a:r>
              </a:p>
              <a:p>
                <a:pPr lvl="2"/>
                <a:r>
                  <a:rPr kumimoji="1" lang="zh-CN" altLang="en-US" dirty="0"/>
                  <a:t>（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）节点</a:t>
                </a: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的度为</a:t>
                </a:r>
                <a:r>
                  <a:rPr kumimoji="1" lang="en-US" altLang="zh-CN" dirty="0"/>
                  <a:t>3</a:t>
                </a:r>
              </a:p>
              <a:p>
                <a:pPr lvl="2"/>
                <a:r>
                  <a:rPr kumimoji="1" lang="zh-CN" altLang="en-US" dirty="0"/>
                  <a:t>（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）</a:t>
                </a:r>
                <a:r>
                  <a:rPr kumimoji="1" lang="en-US" altLang="zh-CN" dirty="0"/>
                  <a:t>G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的边的数量的期望值为</a:t>
                </a:r>
                <a:endParaRPr kumimoji="1" lang="en-US" altLang="zh-CN" dirty="0"/>
              </a:p>
              <a:p>
                <a:pPr lvl="3"/>
                <a:r>
                  <a:rPr kumimoji="1" lang="en-US" altLang="zh-CN" dirty="0"/>
                  <a:t>3*3/22</a:t>
                </a:r>
              </a:p>
              <a:p>
                <a:pPr lvl="1"/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59327DA7-61A9-4312-AF86-D47B01D08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03" y="3358238"/>
            <a:ext cx="1994949" cy="15447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21287" y="3900002"/>
            <a:ext cx="123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n=7</a:t>
            </a:r>
            <a:r>
              <a:rPr lang="zh-CN" altLang="en-US" dirty="0"/>
              <a:t>个节点</a:t>
            </a:r>
            <a:endParaRPr lang="en-US" altLang="zh-CN" dirty="0"/>
          </a:p>
          <a:p>
            <a:r>
              <a:rPr lang="en-US" altLang="zh-CN" dirty="0"/>
              <a:t>m=11</a:t>
            </a:r>
            <a:r>
              <a:rPr lang="zh-CN" altLang="en-US" dirty="0"/>
              <a:t>条边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03242" y="4251778"/>
            <a:ext cx="1302619" cy="3465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/>
              <p:cNvSpPr txBox="1"/>
              <p:nvPr/>
            </p:nvSpPr>
            <p:spPr>
              <a:xfrm>
                <a:off x="5959170" y="2647016"/>
                <a:ext cx="1891838" cy="53386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⋅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170" y="2647016"/>
                <a:ext cx="1891838" cy="533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C5C1119A-3732-44AB-A3EB-51715EF2AA08}"/>
              </a:ext>
            </a:extLst>
          </p:cNvPr>
          <p:cNvSpPr/>
          <p:nvPr/>
        </p:nvSpPr>
        <p:spPr>
          <a:xfrm rot="1373620">
            <a:off x="6179388" y="3602634"/>
            <a:ext cx="976085" cy="351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定义</a:t>
            </a:r>
            <a:r>
              <a:rPr lang="en-US" altLang="zh-CN" dirty="0"/>
              <a:t>Modularity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 algn="just"/>
            <a:r>
              <a:rPr lang="zh-CN" altLang="en-US" sz="1600" dirty="0"/>
              <a:t>备注：</a:t>
            </a:r>
            <a:r>
              <a:rPr lang="en-US" altLang="zh-CN" sz="1600" dirty="0"/>
              <a:t>A</a:t>
            </a:r>
            <a:r>
              <a:rPr lang="zh-CN" altLang="en-US" sz="1600" dirty="0"/>
              <a:t>为邻接矩阵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Modularity</a:t>
            </a:r>
            <a:r>
              <a:rPr lang="zh-CN" altLang="en-US" sz="1600" dirty="0"/>
              <a:t>函数的范围是</a:t>
            </a:r>
            <a:r>
              <a:rPr lang="en-US" altLang="zh-CN" sz="1600" dirty="0"/>
              <a:t>[-1,1]</a:t>
            </a:r>
          </a:p>
          <a:p>
            <a:pPr lvl="1" algn="just"/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）当社区内部边数大于预期边数的时候，模块度</a:t>
            </a:r>
            <a:r>
              <a:rPr lang="en-US" altLang="zh-CN" sz="1600" dirty="0"/>
              <a:t>Q</a:t>
            </a:r>
            <a:r>
              <a:rPr lang="zh-CN" altLang="en-US" sz="1600" dirty="0"/>
              <a:t>为正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）如果</a:t>
            </a:r>
            <a:r>
              <a:rPr lang="en-US" altLang="zh-CN" sz="1600" dirty="0"/>
              <a:t>Modularity</a:t>
            </a:r>
            <a:r>
              <a:rPr lang="zh-CN" altLang="en-US" sz="1600" dirty="0"/>
              <a:t>函数介于</a:t>
            </a:r>
            <a:r>
              <a:rPr lang="en-US" altLang="zh-CN" sz="1600" dirty="0"/>
              <a:t>0.3-0.7</a:t>
            </a:r>
            <a:r>
              <a:rPr lang="zh-CN" altLang="en-US" sz="1600" dirty="0"/>
              <a:t>，成为“显著社区结构”（</a:t>
            </a:r>
            <a:r>
              <a:rPr lang="en-US" altLang="zh-CN" sz="1600" dirty="0"/>
              <a:t>significant</a:t>
            </a:r>
            <a:r>
              <a:rPr lang="zh-CN" altLang="en-US" sz="1600" dirty="0"/>
              <a:t> </a:t>
            </a:r>
            <a:r>
              <a:rPr lang="en-US" altLang="zh-CN" sz="1600" dirty="0"/>
              <a:t>community structure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76" y="1350426"/>
            <a:ext cx="4712891" cy="10704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34CB50-4EDF-43AF-9058-AACB207EC159}"/>
              </a:ext>
            </a:extLst>
          </p:cNvPr>
          <p:cNvSpPr/>
          <p:nvPr/>
        </p:nvSpPr>
        <p:spPr>
          <a:xfrm>
            <a:off x="2011434" y="4225052"/>
            <a:ext cx="440537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/>
              <a:t>社区发现的思路：</a:t>
            </a:r>
            <a:r>
              <a:rPr lang="zh-CN" altLang="en-US" sz="2000" dirty="0">
                <a:solidFill>
                  <a:srgbClr val="C00000"/>
                </a:solidFill>
              </a:rPr>
              <a:t>优化</a:t>
            </a:r>
            <a:r>
              <a:rPr lang="en-US" altLang="zh-CN" sz="2000" dirty="0">
                <a:solidFill>
                  <a:srgbClr val="C00000"/>
                </a:solidFill>
              </a:rPr>
              <a:t>modularity</a:t>
            </a:r>
            <a:r>
              <a:rPr lang="zh-CN" altLang="en-US" sz="2000" dirty="0">
                <a:solidFill>
                  <a:srgbClr val="C00000"/>
                </a:solidFill>
              </a:rPr>
              <a:t>函数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119613" y="1241659"/>
            <a:ext cx="2521819" cy="12159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形标注 7"/>
          <p:cNvSpPr/>
          <p:nvPr/>
        </p:nvSpPr>
        <p:spPr>
          <a:xfrm>
            <a:off x="7000776" y="1238451"/>
            <a:ext cx="1744081" cy="840606"/>
          </a:xfrm>
          <a:prstGeom prst="wedgeEllipseCallout">
            <a:avLst>
              <a:gd name="adj1" fmla="val -67782"/>
              <a:gd name="adj2" fmla="val 7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每个划分</a:t>
            </a:r>
            <a:r>
              <a:rPr lang="en-US" altLang="zh-CN" sz="1200" dirty="0"/>
              <a:t>s</a:t>
            </a:r>
            <a:r>
              <a:rPr lang="zh-CN" altLang="en-US" sz="1200" dirty="0"/>
              <a:t>内部</a:t>
            </a:r>
            <a:endParaRPr lang="en-US" altLang="zh-CN" sz="1200" dirty="0"/>
          </a:p>
          <a:p>
            <a:pPr algn="ctr"/>
            <a:r>
              <a:rPr lang="zh-CN" altLang="en-US" sz="1200" dirty="0"/>
              <a:t>单独计算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54C1EC-A84E-4DD9-954E-C213F56C8328}"/>
              </a:ext>
            </a:extLst>
          </p:cNvPr>
          <p:cNvSpPr/>
          <p:nvPr/>
        </p:nvSpPr>
        <p:spPr>
          <a:xfrm>
            <a:off x="276907" y="4864917"/>
            <a:ext cx="8372995" cy="238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950" dirty="0"/>
              <a:t>Vincent D. Blondel, Jean-Loup Guillaume, Renaud Lambiotte, Etienne Lefebvre. Fast unfolding of communities in large networks. </a:t>
            </a:r>
            <a:r>
              <a:rPr lang="en-US" altLang="zh-CN" sz="950" dirty="0"/>
              <a:t>h</a:t>
            </a:r>
            <a:r>
              <a:rPr lang="zh-CN" altLang="en-US" sz="950" dirty="0"/>
              <a:t>ttps://arxiv.org/abs/0803.0476, 2008.</a:t>
            </a:r>
          </a:p>
        </p:txBody>
      </p:sp>
    </p:spTree>
    <p:extLst>
      <p:ext uri="{BB962C8B-B14F-4D97-AF65-F5344CB8AC3E}">
        <p14:creationId xmlns:p14="http://schemas.microsoft.com/office/powerpoint/2010/main" val="16267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dirty="0"/>
                  <a:t>定义</a:t>
                </a:r>
                <a:r>
                  <a:rPr lang="en-US" altLang="zh-CN" dirty="0"/>
                  <a:t>Modularity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algn="just">
                  <a:lnSpc>
                    <a:spcPct val="120000"/>
                  </a:lnSpc>
                </a:pPr>
                <a:r>
                  <a:rPr kumimoji="1" lang="zh-CN" altLang="en-US" dirty="0"/>
                  <a:t>模块度函数的另一种写法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lang="zh-CN" altLang="zh-CN" dirty="0"/>
              </a:p>
              <a:p>
                <a:pPr lvl="1" algn="just">
                  <a:lnSpc>
                    <a:spcPct val="120000"/>
                  </a:lnSpc>
                </a:pPr>
                <a:r>
                  <a:rPr lang="zh-CN" altLang="zh-CN" dirty="0"/>
                  <a:t>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dirty="0"/>
                  <a:t>为节点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和节点</a:t>
                </a:r>
                <a:r>
                  <a:rPr lang="en-US" altLang="zh-CN" dirty="0"/>
                  <a:t>j</a:t>
                </a:r>
                <a:r>
                  <a:rPr lang="zh-CN" altLang="zh-CN" dirty="0"/>
                  <a:t>之间的边的权重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这里以无向图为例</a:t>
                </a:r>
                <a:r>
                  <a:rPr lang="en-US" altLang="zh-CN" dirty="0"/>
                  <a:t>)</a:t>
                </a:r>
                <a:r>
                  <a:rPr lang="zh-CN" altLang="zh-CN" dirty="0"/>
                  <a:t>，当一个图不是带权的图的时候，所有边的权重为</a:t>
                </a:r>
                <a:r>
                  <a:rPr lang="en-US" altLang="zh-CN" dirty="0"/>
                  <a:t>1</a:t>
                </a:r>
              </a:p>
              <a:p>
                <a:pPr lvl="1"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dirty="0"/>
                  <a:t>表示节点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相连的边的权重的和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即度数，一个节点和多少个其他节点相连，那么这个节点的度就是多少</a:t>
                </a:r>
                <a:r>
                  <a:rPr lang="en-US" altLang="zh-CN" dirty="0"/>
                  <a:t>)</a:t>
                </a:r>
              </a:p>
              <a:p>
                <a:pPr lvl="1"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表示节点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所属的社区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δ(</a:t>
                </a:r>
                <a:r>
                  <a:rPr lang="en-US" altLang="zh-CN" dirty="0" err="1"/>
                  <a:t>c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 err="1"/>
                  <a:t>,c</a:t>
                </a:r>
                <a:r>
                  <a:rPr lang="en-US" altLang="zh-CN" baseline="-25000" dirty="0" err="1"/>
                  <a:t>j</a:t>
                </a:r>
                <a:r>
                  <a:rPr lang="en-US" altLang="zh-CN" dirty="0"/>
                  <a:t>)</a:t>
                </a:r>
                <a:r>
                  <a:rPr lang="zh-CN" altLang="zh-CN" dirty="0"/>
                  <a:t>用来判断节点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和节点</a:t>
                </a:r>
                <a:r>
                  <a:rPr lang="en-US" altLang="zh-CN" dirty="0"/>
                  <a:t>j</a:t>
                </a:r>
                <a:r>
                  <a:rPr lang="zh-CN" altLang="zh-CN" dirty="0"/>
                  <a:t>是否在同一个社区内，如果在同一个社区内</a:t>
                </a:r>
                <a:r>
                  <a:rPr lang="en-US" altLang="zh-CN" dirty="0"/>
                  <a:t>δ(</a:t>
                </a:r>
                <a:r>
                  <a:rPr lang="en-US" altLang="zh-CN" dirty="0" err="1"/>
                  <a:t>c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 err="1"/>
                  <a:t>,c</a:t>
                </a:r>
                <a:r>
                  <a:rPr lang="en-US" altLang="zh-CN" baseline="-25000" dirty="0" err="1"/>
                  <a:t>j</a:t>
                </a:r>
                <a:r>
                  <a:rPr lang="en-US" altLang="zh-CN" dirty="0"/>
                  <a:t>)=1</a:t>
                </a:r>
                <a:r>
                  <a:rPr lang="zh-CN" altLang="zh-CN" dirty="0"/>
                  <a:t>，否则</a:t>
                </a:r>
                <a:r>
                  <a:rPr lang="en-US" altLang="zh-CN" dirty="0"/>
                  <a:t>δ(</a:t>
                </a:r>
                <a:r>
                  <a:rPr lang="en-US" altLang="zh-CN" dirty="0" err="1"/>
                  <a:t>c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 err="1"/>
                  <a:t>,c</a:t>
                </a:r>
                <a:r>
                  <a:rPr lang="en-US" altLang="zh-CN" baseline="-25000" dirty="0" err="1"/>
                  <a:t>j</a:t>
                </a:r>
                <a:r>
                  <a:rPr lang="en-US" altLang="zh-CN" dirty="0"/>
                  <a:t>)=0</a:t>
                </a:r>
              </a:p>
              <a:p>
                <a:pPr lvl="1"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dirty="0"/>
                  <a:t>表示所有边的权重的和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边的数量</a:t>
                </a:r>
                <a:r>
                  <a:rPr lang="en-US" altLang="zh-CN" dirty="0"/>
                  <a:t>)</a:t>
                </a:r>
              </a:p>
              <a:p>
                <a:pPr lvl="2" algn="just">
                  <a:lnSpc>
                    <a:spcPct val="120000"/>
                  </a:lnSpc>
                </a:pPr>
                <a:r>
                  <a:rPr lang="zh-CN" altLang="zh-CN" dirty="0"/>
                  <a:t>每个节点都计算一次出度，由于每条边对应两个节点，所以在</a:t>
                </a:r>
                <a:r>
                  <a:rPr lang="en-US" altLang="zh-CN" dirty="0"/>
                  <a:t>Q</a:t>
                </a:r>
                <a:r>
                  <a:rPr lang="zh-CN" altLang="zh-CN" dirty="0"/>
                  <a:t>的计算中</a:t>
                </a:r>
                <a:r>
                  <a:rPr lang="en-US" altLang="zh-CN" dirty="0"/>
                  <a:t>m</a:t>
                </a:r>
                <a:r>
                  <a:rPr lang="zh-CN" altLang="zh-CN" dirty="0"/>
                  <a:t>要乘以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2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310" r="-296" b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3385" y="789202"/>
                <a:ext cx="5240955" cy="111613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85" y="789202"/>
                <a:ext cx="5240955" cy="1116139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9126A897-4342-4F69-BE39-89469F294525}"/>
              </a:ext>
            </a:extLst>
          </p:cNvPr>
          <p:cNvSpPr/>
          <p:nvPr/>
        </p:nvSpPr>
        <p:spPr>
          <a:xfrm>
            <a:off x="7507514" y="4147457"/>
            <a:ext cx="852715" cy="402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altLang="zh-CN" dirty="0"/>
          </a:p>
          <a:p>
            <a:r>
              <a:rPr lang="zh-CN" altLang="en-US" sz="1800" dirty="0"/>
              <a:t>计算右图中以下划分的</a:t>
            </a:r>
            <a:r>
              <a:rPr lang="en-US" altLang="zh-CN" sz="1800" dirty="0"/>
              <a:t>Modularity</a:t>
            </a:r>
            <a:r>
              <a:rPr lang="zh-CN" altLang="en-US" sz="1800" dirty="0"/>
              <a:t>分值</a:t>
            </a:r>
            <a:endParaRPr lang="en-US" altLang="zh-CN" sz="1800" dirty="0"/>
          </a:p>
          <a:p>
            <a:pPr lvl="1"/>
            <a:r>
              <a:rPr lang="en-US" altLang="zh-CN" dirty="0"/>
              <a:t>{{A}, {B}, {C}, {D}, {E}, {F}, {G}}</a:t>
            </a:r>
          </a:p>
          <a:p>
            <a:pPr lvl="1"/>
            <a:r>
              <a:rPr lang="en-US" altLang="zh-CN" dirty="0"/>
              <a:t>{{A,C}, {B,D}, {E,G}, {F}}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{{A,B,C,D}, {E,F,G}}</a:t>
            </a:r>
          </a:p>
          <a:p>
            <a:pPr lvl="1"/>
            <a:r>
              <a:rPr lang="en-US" altLang="zh-CN" dirty="0"/>
              <a:t>{{A,B,C,D,E,F,G}}</a:t>
            </a:r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45" y="1242205"/>
            <a:ext cx="2155467" cy="184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51522" y="3439357"/>
                <a:ext cx="5240955" cy="111613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522" y="3439357"/>
                <a:ext cx="5240955" cy="1116139"/>
              </a:xfrm>
              <a:prstGeom prst="rect">
                <a:avLst/>
              </a:prstGeom>
              <a:blipFill>
                <a:blip r:embed="rId3"/>
                <a:stretch>
                  <a:fillRect b="-162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748007" y="3182324"/>
            <a:ext cx="123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n=7</a:t>
            </a:r>
            <a:r>
              <a:rPr lang="zh-CN" altLang="en-US" dirty="0"/>
              <a:t>个节点</a:t>
            </a:r>
            <a:endParaRPr lang="en-US" altLang="zh-CN" dirty="0"/>
          </a:p>
          <a:p>
            <a:r>
              <a:rPr lang="en-US" altLang="zh-CN" dirty="0"/>
              <a:t>m=11</a:t>
            </a:r>
            <a:r>
              <a:rPr lang="zh-CN" altLang="en-US" dirty="0"/>
              <a:t>条边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90BEC9-CE5D-4125-A900-5AD902272C36}"/>
              </a:ext>
            </a:extLst>
          </p:cNvPr>
          <p:cNvSpPr/>
          <p:nvPr/>
        </p:nvSpPr>
        <p:spPr>
          <a:xfrm>
            <a:off x="1016000" y="2148114"/>
            <a:ext cx="2431143" cy="4236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5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5" y="1035978"/>
            <a:ext cx="432891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弱连接理论（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社区检测、问题定义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Louvain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社区检测算法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模块度的定义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课堂练习：模块度计算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Louvain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算法的大流程与示例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局部优化模块度、公式推导、实例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https://www.jianshu.com/p/f8aa22d33e2a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课堂练习：局部优化模块度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Louvain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社区检测算法实践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s://www.statworx.com/wp-content/uploads/network2-832x7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79912" cy="48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A3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solidFill>
                <a:srgbClr val="1A3F6C"/>
              </a:solidFill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2101" y="3053758"/>
            <a:ext cx="2697829" cy="923330"/>
          </a:xfrm>
          <a:prstGeom prst="rect">
            <a:avLst/>
          </a:prstGeom>
          <a:solidFill>
            <a:srgbClr val="1A3F6C"/>
          </a:solidFill>
          <a:ln>
            <a:solidFill>
              <a:srgbClr val="1A3F6C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图的社区检测：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Louvain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标签传播（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计算右图中以下划分的</a:t>
            </a:r>
            <a:r>
              <a:rPr lang="en-US" altLang="zh-CN" dirty="0"/>
              <a:t>Modularity</a:t>
            </a:r>
            <a:r>
              <a:rPr lang="zh-CN" altLang="en-US" dirty="0"/>
              <a:t>分值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{{A,B,C,D}, {</a:t>
            </a:r>
            <a:r>
              <a:rPr lang="en-US" altLang="zh-CN" dirty="0">
                <a:solidFill>
                  <a:srgbClr val="C00000"/>
                </a:solidFill>
              </a:rPr>
              <a:t>E,F,G}}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06" y="1002539"/>
            <a:ext cx="2155467" cy="1840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6957" y="1749865"/>
                <a:ext cx="5240955" cy="10377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zh-CN" sz="16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7" y="1749865"/>
                <a:ext cx="5240955" cy="1037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828296" y="1662843"/>
            <a:ext cx="1231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n=7</a:t>
            </a:r>
            <a:r>
              <a:rPr lang="zh-CN" altLang="en-US" dirty="0"/>
              <a:t>个节点</a:t>
            </a:r>
            <a:endParaRPr lang="en-US" altLang="zh-CN" dirty="0"/>
          </a:p>
          <a:p>
            <a:r>
              <a:rPr lang="en-US" altLang="zh-CN" dirty="0"/>
              <a:t>m=11</a:t>
            </a:r>
            <a:r>
              <a:rPr lang="zh-CN" altLang="en-US" dirty="0"/>
              <a:t>条边</a:t>
            </a:r>
          </a:p>
        </p:txBody>
      </p:sp>
      <p:sp>
        <p:nvSpPr>
          <p:cNvPr id="4" name="矩形 3"/>
          <p:cNvSpPr/>
          <p:nvPr/>
        </p:nvSpPr>
        <p:spPr>
          <a:xfrm>
            <a:off x="136957" y="3121996"/>
            <a:ext cx="3370629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b="1" dirty="0"/>
              <a:t>{A,B,C,D}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AA 0-3*3/22 , AB 1-3*4/22, AC 1-3*3/22, AD 1-3*4/22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BB 0-4*4/22, BA 1-4*3/22, BC 1-4*3/22, BD 1-4*4/22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CC 0-3*3/22, CA 1-3*3/22, CB 1-3*4/22, CD 1-3*4/22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DD 0-4*4/22, DA 1-4*3/22, DB 1-4*4/22, DC 1-4*3/22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0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b="1" dirty="0"/>
              <a:t>{E,F,G}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EE 0-3*3/22, EF 1- 3*2/22,  EG  1-3*3/22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FF 0-2*2/22, FE  1-2*3/22,  FG 1-2*3/22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GG 0-3*3/22, GE 1-3*3/22,  GF 1-3*2/22</a:t>
            </a:r>
          </a:p>
        </p:txBody>
      </p:sp>
      <p:sp>
        <p:nvSpPr>
          <p:cNvPr id="9" name="矩形 8"/>
          <p:cNvSpPr/>
          <p:nvPr/>
        </p:nvSpPr>
        <p:spPr>
          <a:xfrm>
            <a:off x="3671856" y="3121996"/>
            <a:ext cx="3234891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b="1" dirty="0"/>
              <a:t>{A,B,C,D}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12 - 12/22 - 9/22 - 12/22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-12/22 - 12/22 - 16/22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-9/22 -12/22 -12/22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-12/22 - 16/22 - 12/22 - 50/22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>
                <a:solidFill>
                  <a:srgbClr val="C00000"/>
                </a:solidFill>
              </a:rPr>
              <a:t>=12 - 146/22  - 50/22= 68/22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0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b="1" dirty="0"/>
              <a:t>{E,F,G}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/>
              <a:t>6 -6/22 – 9/22 – 6/22 – 6/22 – 9/22 – 6/22 -22/22=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000" dirty="0">
                <a:solidFill>
                  <a:srgbClr val="C00000"/>
                </a:solidFill>
              </a:rPr>
              <a:t>6 – 42/22 -22/22 = 68/22</a:t>
            </a:r>
          </a:p>
        </p:txBody>
      </p:sp>
      <p:sp>
        <p:nvSpPr>
          <p:cNvPr id="10" name="矩形 9"/>
          <p:cNvSpPr/>
          <p:nvPr/>
        </p:nvSpPr>
        <p:spPr>
          <a:xfrm>
            <a:off x="7184305" y="3275383"/>
            <a:ext cx="1717307" cy="12772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{A,B,C,D} </a:t>
            </a:r>
            <a:r>
              <a:rPr lang="en-US" altLang="zh-CN" sz="1100" dirty="0">
                <a:solidFill>
                  <a:srgbClr val="C00000"/>
                </a:solidFill>
              </a:rPr>
              <a:t>68/22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{E,F,G} </a:t>
            </a:r>
            <a:r>
              <a:rPr lang="en-US" altLang="zh-CN" sz="1100" dirty="0">
                <a:solidFill>
                  <a:srgbClr val="C00000"/>
                </a:solidFill>
              </a:rPr>
              <a:t>68/22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1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Sum = </a:t>
            </a:r>
            <a:r>
              <a:rPr lang="en-US" altLang="zh-CN" sz="1100" dirty="0">
                <a:solidFill>
                  <a:srgbClr val="C00000"/>
                </a:solidFill>
              </a:rPr>
              <a:t>136/22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1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Q = 136/22/22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</a:t>
            </a:r>
            <a:r>
              <a:rPr lang="en-US" altLang="zh-CN" sz="1100" dirty="0">
                <a:solidFill>
                  <a:srgbClr val="C00000"/>
                </a:solidFill>
              </a:rPr>
              <a:t>136/484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25458" y="3328706"/>
            <a:ext cx="710045" cy="585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25458" y="4202030"/>
            <a:ext cx="710045" cy="585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90C7CB-EF6F-4597-8B79-EEA218856AF1}"/>
              </a:ext>
            </a:extLst>
          </p:cNvPr>
          <p:cNvSpPr/>
          <p:nvPr/>
        </p:nvSpPr>
        <p:spPr>
          <a:xfrm>
            <a:off x="5267915" y="3734474"/>
            <a:ext cx="473384" cy="2103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505E4EC-3884-4C5F-B6B0-3EAE4C016C6E}"/>
              </a:ext>
            </a:extLst>
          </p:cNvPr>
          <p:cNvSpPr/>
          <p:nvPr/>
        </p:nvSpPr>
        <p:spPr>
          <a:xfrm>
            <a:off x="6303696" y="4361607"/>
            <a:ext cx="376279" cy="19104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数据科学的必备能力之一：</a:t>
            </a:r>
            <a:r>
              <a:rPr lang="zh-CN" altLang="en-US" dirty="0">
                <a:solidFill>
                  <a:srgbClr val="C00000"/>
                </a:solidFill>
              </a:rPr>
              <a:t>优化思维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2851" y="1429555"/>
            <a:ext cx="818298" cy="818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1096355" y="2756653"/>
                <a:ext cx="262571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Objective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55" y="2756653"/>
                <a:ext cx="2625719" cy="369332"/>
              </a:xfrm>
              <a:prstGeom prst="rect">
                <a:avLst/>
              </a:prstGeom>
              <a:blipFill>
                <a:blip r:embed="rId3"/>
                <a:stretch>
                  <a:fillRect l="-924" r="-3002" b="-317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5195047" y="2756653"/>
                <a:ext cx="194444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charset="0"/>
                            </a:rPr>
                            <m:t>min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imize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Loss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047" y="2756653"/>
                <a:ext cx="1944443" cy="369332"/>
              </a:xfrm>
              <a:prstGeom prst="rect">
                <a:avLst/>
              </a:prstGeom>
              <a:blipFill>
                <a:blip r:embed="rId4"/>
                <a:stretch>
                  <a:fillRect l="-2804" r="-2804" b="-476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6"/>
          <p:cNvSpPr txBox="1"/>
          <p:nvPr/>
        </p:nvSpPr>
        <p:spPr>
          <a:xfrm>
            <a:off x="4310675" y="2756653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4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0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Louvain</a:t>
                </a:r>
                <a:r>
                  <a:rPr kumimoji="1" lang="zh-CN" altLang="en-US" dirty="0"/>
                  <a:t>算法大流程</a:t>
                </a:r>
                <a:endParaRPr kumimoji="1" lang="en-US" altLang="zh-CN" dirty="0"/>
              </a:p>
              <a:p>
                <a:r>
                  <a:rPr lang="zh-CN" altLang="en-US" dirty="0"/>
                  <a:t>算法的基本思想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AE0627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通过贪心法最大化</a:t>
                </a:r>
                <a:r>
                  <a:rPr lang="en-US" altLang="zh-CN" dirty="0">
                    <a:solidFill>
                      <a:srgbClr val="AE0627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endParaRPr lang="en-US" altLang="zh-CN" dirty="0">
                  <a:solidFill>
                    <a:srgbClr val="AE0627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算法的优点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快：</a:t>
                </a:r>
                <a:r>
                  <a:rPr lang="zh-CN" altLang="en-US" dirty="0"/>
                  <a:t>时间复杂性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𝑂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  <m:r>
                      <a:rPr lang="zh-CN" altLang="en-US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log</m:t>
                    </m:r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好：</a:t>
                </a:r>
                <a:r>
                  <a:rPr lang="zh-CN" altLang="en-US" dirty="0"/>
                  <a:t>在很多真实网络上能够得到较高的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Modularity</a:t>
                </a:r>
              </a:p>
              <a:p>
                <a:pPr lvl="2"/>
                <a:r>
                  <a:rPr lang="zh-CN" altLang="en-US" dirty="0"/>
                  <a:t>支持边上有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权重</a:t>
                </a:r>
                <a:r>
                  <a:rPr lang="zh-CN" altLang="en-US" dirty="0"/>
                  <a:t>的图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提供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层次化</a:t>
                </a:r>
                <a:r>
                  <a:rPr lang="zh-CN" altLang="en-US" dirty="0"/>
                  <a:t>的划分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91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Louvain</a:t>
            </a:r>
            <a:r>
              <a:rPr kumimoji="1" lang="zh-CN" altLang="en-US" dirty="0"/>
              <a:t>算法大流程</a:t>
            </a:r>
            <a:endParaRPr kumimoji="1"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刚开始的时候，所有的顶点都是一个小小的类簇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altLang="zh-CN" b="1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Phase 1</a:t>
            </a:r>
            <a:r>
              <a:rPr lang="zh-CN" altLang="zh-CN" dirty="0"/>
              <a:t>：以局部方式，优化模块度函数，将每个顶点归到</a:t>
            </a:r>
            <a:r>
              <a:rPr lang="en-US" altLang="zh-CN" dirty="0"/>
              <a:t>“</a:t>
            </a:r>
            <a:r>
              <a:rPr lang="zh-CN" altLang="zh-CN" dirty="0"/>
              <a:t>最好</a:t>
            </a:r>
            <a:r>
              <a:rPr lang="en-US" altLang="zh-CN" dirty="0"/>
              <a:t>”</a:t>
            </a:r>
            <a:r>
              <a:rPr lang="zh-CN" altLang="zh-CN" dirty="0"/>
              <a:t>的类簇中，直到所有的顶点所属的类簇不再变化为止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one_level</a:t>
            </a:r>
            <a:endParaRPr lang="en-US" altLang="zh-CN" b="1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Phase 2</a:t>
            </a:r>
            <a:r>
              <a:rPr lang="zh-CN" altLang="zh-CN" dirty="0"/>
              <a:t>：把一个类簇中的所有顶点聚集抽象为一个顶点，重建一个网络，其中的每个顶点对应一个社区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induced_graph</a:t>
            </a:r>
            <a:endParaRPr lang="en-US" altLang="zh-CN" b="1" dirty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zh-CN" altLang="zh-CN" dirty="0"/>
              <a:t>看抽象以后的网络图，是否还有优化的可能性，如果有，则迭代执行上述</a:t>
            </a:r>
            <a:r>
              <a:rPr lang="en-US" altLang="zh-CN" dirty="0"/>
              <a:t>(2)</a:t>
            </a:r>
            <a:r>
              <a:rPr lang="zh-CN" altLang="zh-CN" dirty="0"/>
              <a:t>、</a:t>
            </a:r>
            <a:r>
              <a:rPr lang="en-US" altLang="zh-CN" dirty="0"/>
              <a:t>(3)</a:t>
            </a:r>
            <a:r>
              <a:rPr lang="zh-CN" altLang="zh-CN" dirty="0"/>
              <a:t>步骤。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9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kumimoji="1" lang="en-US" altLang="zh-CN" dirty="0"/>
                  <a:t>Louvain</a:t>
                </a:r>
                <a:r>
                  <a:rPr kumimoji="1" lang="zh-CN" altLang="en-US" dirty="0"/>
                  <a:t>算法大流程</a:t>
                </a:r>
                <a:endParaRPr kumimoji="1" lang="en-US" altLang="zh-CN" dirty="0"/>
              </a:p>
              <a:p>
                <a:pPr lvl="1" algn="just"/>
                <a:r>
                  <a:rPr lang="en-US" altLang="zh-CN" dirty="0"/>
                  <a:t>Phase 1</a:t>
                </a:r>
                <a:r>
                  <a:rPr lang="zh-CN" altLang="zh-CN" dirty="0"/>
                  <a:t>：以局部方式，优化模块度函数，将每个顶点归到</a:t>
                </a:r>
                <a:r>
                  <a:rPr lang="en-US" altLang="zh-CN" dirty="0"/>
                  <a:t>“</a:t>
                </a:r>
                <a:r>
                  <a:rPr lang="zh-CN" altLang="zh-CN" dirty="0"/>
                  <a:t>最好</a:t>
                </a:r>
                <a:r>
                  <a:rPr lang="en-US" altLang="zh-CN" dirty="0"/>
                  <a:t>”</a:t>
                </a:r>
                <a:r>
                  <a:rPr lang="zh-CN" altLang="zh-CN" dirty="0"/>
                  <a:t>的类簇中，直到所有的顶点所属的类簇不再变化为止</a:t>
                </a:r>
                <a:r>
                  <a:rPr lang="zh-CN" altLang="en-US" dirty="0"/>
                  <a:t>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b="1" dirty="0" err="1">
                    <a:solidFill>
                      <a:srgbClr val="C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one_level</a:t>
                </a:r>
                <a:endParaRPr lang="en-US" altLang="zh-CN" b="1" dirty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2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计算将节点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合并到邻居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所在社区的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合并到能够产生最大增益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的社区中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循环执行上述步骤，直到合并操作不再产生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的增益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:endParaRPr kumimoji="1" lang="en-US" altLang="zh-CN" dirty="0"/>
              </a:p>
              <a:p>
                <a:pPr algn="just"/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731818" y="3242650"/>
                <a:ext cx="5108864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如何计算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，在后续展开；这里关注大流程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18" y="3242650"/>
                <a:ext cx="5108864" cy="646331"/>
              </a:xfrm>
              <a:prstGeom prst="rect">
                <a:avLst/>
              </a:prstGeom>
              <a:blipFill>
                <a:blip r:embed="rId3"/>
                <a:stretch>
                  <a:fillRect t="-4630" r="-952" b="-129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3595255" cy="39370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kumimoji="1" lang="en-US" altLang="zh-CN" dirty="0"/>
                  <a:t>Louvain</a:t>
                </a:r>
                <a:r>
                  <a:rPr kumimoji="1" lang="zh-CN" altLang="en-US" dirty="0"/>
                  <a:t>算法大流程</a:t>
                </a:r>
                <a:endParaRPr kumimoji="1" lang="en-US" altLang="zh-CN" dirty="0"/>
              </a:p>
              <a:p>
                <a:pPr algn="just"/>
                <a:r>
                  <a:rPr lang="en-US" altLang="zh-CN" sz="1600" dirty="0"/>
                  <a:t>Phase 1</a:t>
                </a:r>
                <a:r>
                  <a:rPr lang="zh-CN" altLang="zh-CN" sz="1600" dirty="0"/>
                  <a:t>：以局部方式，优化模块度函数，将每个顶点归到</a:t>
                </a:r>
                <a:r>
                  <a:rPr lang="en-US" altLang="zh-CN" sz="1600" dirty="0"/>
                  <a:t>“</a:t>
                </a:r>
                <a:r>
                  <a:rPr lang="zh-CN" altLang="zh-CN" sz="1600" dirty="0"/>
                  <a:t>最好</a:t>
                </a:r>
                <a:r>
                  <a:rPr lang="en-US" altLang="zh-CN" sz="1600" dirty="0"/>
                  <a:t>”</a:t>
                </a:r>
                <a:r>
                  <a:rPr lang="zh-CN" altLang="zh-CN" sz="1600" dirty="0"/>
                  <a:t>的类簇中，直到所有的顶点所属的类簇不再变化为止</a:t>
                </a:r>
                <a:r>
                  <a:rPr lang="zh-CN" altLang="en-US" sz="1600" dirty="0"/>
                  <a:t> </a:t>
                </a:r>
                <a:r>
                  <a:rPr lang="mr-IN" altLang="zh-CN" sz="1600" dirty="0"/>
                  <a:t>–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 err="1">
                    <a:solidFill>
                      <a:srgbClr val="C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one_level</a:t>
                </a:r>
                <a:endParaRPr lang="en-US" altLang="zh-CN" sz="1600" b="1" dirty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 algn="just"/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计算将节点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合并到邻居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所在社区的</a:t>
                </a:r>
                <a:r>
                  <a:rPr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endParaRPr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algn="just"/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将节点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合并到能够产生最大增益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的节点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的社区中</a:t>
                </a:r>
                <a:endParaRPr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algn="just"/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循环执行上述步骤，直到合并操作不再产生</a:t>
                </a:r>
                <a:r>
                  <a:rPr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的增益</a:t>
                </a:r>
                <a:endParaRPr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:endParaRPr kumimoji="1" lang="en-US" altLang="zh-CN" sz="1600" dirty="0"/>
              </a:p>
              <a:p>
                <a:pPr algn="just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3595255" cy="3937000"/>
              </a:xfrm>
              <a:blipFill>
                <a:blip r:embed="rId2"/>
                <a:stretch>
                  <a:fillRect l="-1525" t="-774" r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09" y="1506782"/>
            <a:ext cx="4939602" cy="2850473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036127" y="2715491"/>
            <a:ext cx="755073" cy="6338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40682" y="826076"/>
            <a:ext cx="2040082" cy="13957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目前分成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4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个子社区，即红色、绿色、浅蓝、蓝色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注意虚线表示的各个社区的联系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201628" y="1506782"/>
            <a:ext cx="80885" cy="58922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253201" y="2133991"/>
            <a:ext cx="529529" cy="1087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190008" y="2316749"/>
            <a:ext cx="92505" cy="5266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383366" y="2221820"/>
            <a:ext cx="423582" cy="14547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044513" y="2117524"/>
            <a:ext cx="145495" cy="14158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2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Louvain</a:t>
            </a:r>
            <a:r>
              <a:rPr kumimoji="1" lang="zh-CN" altLang="en-US" dirty="0"/>
              <a:t>算法大流程</a:t>
            </a:r>
            <a:endParaRPr kumimoji="1" lang="en-US" altLang="zh-CN" dirty="0"/>
          </a:p>
          <a:p>
            <a:pPr lvl="1"/>
            <a:r>
              <a:rPr lang="en-US" altLang="zh-CN" sz="1600" dirty="0"/>
              <a:t>Phase 2</a:t>
            </a:r>
            <a:r>
              <a:rPr lang="zh-CN" altLang="zh-CN" sz="1600" dirty="0"/>
              <a:t>：把一个类簇中的所有顶点聚集抽象为一个顶点，重建一个网络，其中的每个顶点对应一个社区</a:t>
            </a:r>
            <a:r>
              <a:rPr lang="zh-CN" altLang="en-US" sz="1600" dirty="0"/>
              <a:t> </a:t>
            </a:r>
            <a:r>
              <a:rPr lang="mr-IN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induced_graph</a:t>
            </a:r>
            <a:endParaRPr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3" y="1735559"/>
            <a:ext cx="5534507" cy="319377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479964" y="3162300"/>
            <a:ext cx="1104900" cy="637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61264" y="1819461"/>
            <a:ext cx="3657600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经过第一阶段的模块度优化后，进行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折叠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个社区各折叠为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个顶点，四个顶点的标识为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16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这些标识是如何计算的呢？子图左上角顶点的标识为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，表示第一个社区内部的连接数为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，由于是无向图，所以是双向连接，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14=7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同理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4=2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2, 16=8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2, 2=1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这些折叠过的顶点的连线的标识为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，表示社区间的连接数，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可以在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图上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沿着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（蓝色）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虚线来观察和验证</a:t>
            </a:r>
            <a:endParaRPr lang="zh-CN" altLang="en-US" sz="16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608527" y="1843586"/>
            <a:ext cx="80885" cy="58922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660100" y="2470795"/>
            <a:ext cx="529529" cy="10879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96907" y="2653553"/>
            <a:ext cx="92505" cy="5266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790265" y="2558624"/>
            <a:ext cx="423582" cy="14547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2451412" y="2454328"/>
            <a:ext cx="145495" cy="14158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Louvain</a:t>
            </a:r>
            <a:r>
              <a:rPr kumimoji="1" lang="zh-CN" altLang="en-US" dirty="0"/>
              <a:t>算法大流程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下一趟迭代，仍然包含（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）模块度优化、（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）社区聚集两个阶段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20" y="1610869"/>
            <a:ext cx="5534507" cy="319377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140038" y="3726873"/>
            <a:ext cx="1104900" cy="6373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6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</a:p>
          <a:p>
            <a:r>
              <a:rPr lang="zh-CN" altLang="en-US" dirty="0"/>
              <a:t>真实网络中为什么能形成社区？</a:t>
            </a:r>
            <a:endParaRPr lang="en-US" altLang="zh-CN" dirty="0"/>
          </a:p>
          <a:p>
            <a:pPr lvl="1"/>
            <a:r>
              <a:rPr lang="zh-CN" altLang="en-US" dirty="0"/>
              <a:t>在分析数据之前，首先要对数据的性质有足够的认识</a:t>
            </a:r>
            <a:endParaRPr lang="en-US" altLang="zh-CN" dirty="0"/>
          </a:p>
          <a:p>
            <a:pPr lvl="1"/>
            <a:r>
              <a:rPr lang="zh-CN" altLang="en-US" dirty="0"/>
              <a:t>很多时候，我们认为真实网络（如社交网络）长这样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444"/>
          <a:stretch/>
        </p:blipFill>
        <p:spPr>
          <a:xfrm>
            <a:off x="1173189" y="2234045"/>
            <a:ext cx="2687079" cy="2463223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4410179" y="2501723"/>
            <a:ext cx="3974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28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家庭之间、单位之间</a:t>
            </a:r>
            <a:r>
              <a:rPr lang="en-US" altLang="zh-CN" sz="28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607786-DF40-4843-BBBD-97442E6F2230}"/>
              </a:ext>
            </a:extLst>
          </p:cNvPr>
          <p:cNvSpPr/>
          <p:nvPr/>
        </p:nvSpPr>
        <p:spPr>
          <a:xfrm>
            <a:off x="4956809" y="3315385"/>
            <a:ext cx="322320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果真如此吗？如果是真的话，为什么会是这样？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1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altLang="zh-CN" dirty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</a:p>
              <a:p>
                <a:pPr lvl="1" algn="just"/>
                <a:r>
                  <a:rPr lang="zh-CN" altLang="zh-CN" dirty="0"/>
                  <a:t>以局部方式，优化模块度函数，将每个顶点归到</a:t>
                </a:r>
                <a:r>
                  <a:rPr lang="en-US" altLang="zh-CN" dirty="0"/>
                  <a:t>“</a:t>
                </a:r>
                <a:r>
                  <a:rPr lang="zh-CN" altLang="zh-CN" dirty="0"/>
                  <a:t>最好</a:t>
                </a:r>
                <a:r>
                  <a:rPr lang="en-US" altLang="zh-CN" dirty="0"/>
                  <a:t>”</a:t>
                </a:r>
                <a:r>
                  <a:rPr lang="zh-CN" altLang="zh-CN" dirty="0"/>
                  <a:t>的类簇中，直到所有的顶点所属的类簇不再变化为止</a:t>
                </a:r>
                <a:r>
                  <a:rPr lang="zh-CN" altLang="en-US" dirty="0"/>
                  <a:t>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b="1" dirty="0" err="1">
                    <a:solidFill>
                      <a:srgbClr val="C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one_level</a:t>
                </a:r>
                <a:endParaRPr lang="en-US" altLang="zh-CN" b="1" dirty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如何计算将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合并到社区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需要从模块度计算公式做一些推导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algn="just"/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3" y="2571750"/>
            <a:ext cx="4303054" cy="13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altLang="zh-CN" dirty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</a:p>
              <a:p>
                <a:pPr lvl="1" algn="just"/>
                <a:r>
                  <a:rPr lang="zh-CN" altLang="zh-CN" dirty="0"/>
                  <a:t>以局部方式，优化模块度函数，将每个顶点归到</a:t>
                </a:r>
                <a:r>
                  <a:rPr lang="en-US" altLang="zh-CN" dirty="0"/>
                  <a:t>“</a:t>
                </a:r>
                <a:r>
                  <a:rPr lang="zh-CN" altLang="zh-CN" dirty="0"/>
                  <a:t>最好</a:t>
                </a:r>
                <a:r>
                  <a:rPr lang="en-US" altLang="zh-CN" dirty="0"/>
                  <a:t>”</a:t>
                </a:r>
                <a:r>
                  <a:rPr lang="zh-CN" altLang="zh-CN" dirty="0"/>
                  <a:t>的类簇中，直到所有的顶点所属的类簇不再变化为止</a:t>
                </a:r>
                <a:r>
                  <a:rPr lang="zh-CN" altLang="en-US" dirty="0"/>
                  <a:t>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b="1" dirty="0" err="1">
                    <a:solidFill>
                      <a:srgbClr val="C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one_level</a:t>
                </a:r>
                <a:endParaRPr lang="en-US" altLang="zh-CN" b="1" dirty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如何计算将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合并到社区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需要从模块度计算公式做一些推导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:endParaRPr kumimoji="1"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" y="2465949"/>
            <a:ext cx="2377817" cy="741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959" y="2744106"/>
            <a:ext cx="3300312" cy="1972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039" y="3518302"/>
            <a:ext cx="2399867" cy="67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125531" y="4270286"/>
                <a:ext cx="2938805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e>
                    </m:nary>
                  </m:oMath>
                </a14:m>
                <a:r>
                  <a:rPr lang="zh-C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2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社区</a:t>
                </a:r>
                <a:r>
                  <a:rPr lang="en-US" altLang="zh-CN" sz="12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内节点之间</a:t>
                </a:r>
                <a:r>
                  <a:rPr lang="zh-CN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的边的</a:t>
                </a:r>
                <a:r>
                  <a:rPr lang="zh-CN" altLang="zh-CN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之和</a:t>
                </a:r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𝑡𝑜𝑡</m:t>
                        </m:r>
                      </m:e>
                    </m:nary>
                  </m:oMath>
                </a14:m>
                <a:r>
                  <a:rPr lang="zh-CN" altLang="zh-CN" sz="1200" dirty="0"/>
                  <a:t>表示社区</a:t>
                </a:r>
                <a:r>
                  <a:rPr lang="en-US" altLang="zh-CN" sz="1200" dirty="0"/>
                  <a:t>c</a:t>
                </a:r>
                <a:r>
                  <a:rPr lang="zh-CN" altLang="zh-CN" sz="1200" dirty="0"/>
                  <a:t>内节点所有的边的权重之和</a:t>
                </a:r>
                <a:endParaRPr lang="zh-CN" altLang="en-US" sz="1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31" y="4270286"/>
                <a:ext cx="2938805" cy="830997"/>
              </a:xfrm>
              <a:prstGeom prst="rect">
                <a:avLst/>
              </a:prstGeom>
              <a:blipFill>
                <a:blip r:embed="rId6"/>
                <a:stretch>
                  <a:fillRect t="-31159" b="-2971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 rot="19299765">
            <a:off x="4324609" y="2728308"/>
            <a:ext cx="661609" cy="10639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cxnSpLocks/>
            <a:stCxn id="14" idx="1"/>
          </p:cNvCxnSpPr>
          <p:nvPr/>
        </p:nvCxnSpPr>
        <p:spPr>
          <a:xfrm flipH="1">
            <a:off x="4904509" y="2767208"/>
            <a:ext cx="942479" cy="33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右 7">
            <a:extLst>
              <a:ext uri="{FF2B5EF4-FFF2-40B4-BE49-F238E27FC236}">
                <a16:creationId xmlns:a16="http://schemas.microsoft.com/office/drawing/2014/main" id="{261000EE-EFC0-455A-AA56-9CAC9A4F64FA}"/>
              </a:ext>
            </a:extLst>
          </p:cNvPr>
          <p:cNvSpPr/>
          <p:nvPr/>
        </p:nvSpPr>
        <p:spPr>
          <a:xfrm>
            <a:off x="2300513" y="3312886"/>
            <a:ext cx="286657" cy="346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A94E5DB-20C3-4EC8-BBA9-D17F31AE25C8}"/>
              </a:ext>
            </a:extLst>
          </p:cNvPr>
          <p:cNvSpPr/>
          <p:nvPr/>
        </p:nvSpPr>
        <p:spPr>
          <a:xfrm>
            <a:off x="5744508" y="3848164"/>
            <a:ext cx="286657" cy="346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846988" y="2238281"/>
                <a:ext cx="3175784" cy="10578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 smtClean="0"/>
                  <a:t>验算一下</a:t>
                </a:r>
                <a:r>
                  <a:rPr lang="zh-CN" altLang="en-US" sz="1200" dirty="0">
                    <a:solidFill>
                      <a:srgbClr val="C00000"/>
                    </a:solidFill>
                  </a:rPr>
                  <a:t>(2+3+3)(2+3+3</a:t>
                </a:r>
                <a:r>
                  <a:rPr lang="zh-CN" altLang="en-US" sz="1200" dirty="0" smtClean="0">
                    <a:solidFill>
                      <a:srgbClr val="C0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是否</m:t>
                    </m:r>
                    <m:r>
                      <a:rPr lang="zh-CN" alt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等于</m:t>
                    </m:r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各个</m:t>
                    </m:r>
                    <m:r>
                      <a:rPr lang="zh-CN" alt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项</m:t>
                    </m:r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相乘</m:t>
                    </m:r>
                    <m:r>
                      <a:rPr lang="zh-CN" alt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累加</m:t>
                    </m:r>
                    <m:r>
                      <a:rPr lang="zh-CN" altLang="en-US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？</m:t>
                    </m:r>
                    <m:nary>
                      <m:naryPr>
                        <m:chr m:val="∑"/>
                        <m:supHide m:val="on"/>
                        <m:ctrlPr>
                          <a:rPr lang="zh-CN" alt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 smtClean="0">
                    <a:solidFill>
                      <a:srgbClr val="C00000"/>
                    </a:solidFill>
                  </a:rPr>
                  <a:t>=</a:t>
                </a:r>
                <a:r>
                  <a:rPr lang="en-US" altLang="zh-CN" sz="1200" dirty="0" smtClean="0"/>
                  <a:t>4+6+6 +6+9+9 +6+9+9=64</a:t>
                </a:r>
                <a:r>
                  <a:rPr lang="zh-CN" altLang="en-US" sz="1200" dirty="0" smtClean="0"/>
                  <a:t>  </a:t>
                </a:r>
                <a:endParaRPr lang="zh-CN" altLang="en-US" sz="12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zh-CN" alt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200" dirty="0" smtClean="0">
                    <a:solidFill>
                      <a:srgbClr val="C00000"/>
                    </a:solidFill>
                  </a:rPr>
                  <a:t>=</a:t>
                </a:r>
                <a:r>
                  <a:rPr lang="zh-CN" altLang="en-US" sz="1200" dirty="0" smtClean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1200" dirty="0">
                    <a:solidFill>
                      <a:srgbClr val="C00000"/>
                    </a:solidFill>
                  </a:rPr>
                  <a:t>2+3+3)(2+3+3</a:t>
                </a:r>
                <a:r>
                  <a:rPr lang="zh-CN" altLang="en-US" sz="1200" dirty="0" smtClean="0">
                    <a:solidFill>
                      <a:srgbClr val="C00000"/>
                    </a:solidFill>
                  </a:rPr>
                  <a:t>)</a:t>
                </a:r>
                <a:r>
                  <a:rPr lang="en-US" altLang="zh-CN" sz="1200" dirty="0" smtClean="0"/>
                  <a:t>=</a:t>
                </a:r>
                <a:r>
                  <a:rPr lang="en-US" altLang="zh-CN" sz="1200" dirty="0">
                    <a:solidFill>
                      <a:srgbClr val="C00000"/>
                    </a:solidFill>
                  </a:rPr>
                  <a:t>8*8</a:t>
                </a:r>
                <a:r>
                  <a:rPr lang="en-US" altLang="zh-CN" sz="1200" dirty="0"/>
                  <a:t>=64</a:t>
                </a:r>
              </a:p>
              <a:p>
                <a:r>
                  <a:rPr lang="zh-CN" altLang="en-US" sz="1200" dirty="0" smtClean="0"/>
                  <a:t>两者相等</a:t>
                </a:r>
                <a:endParaRPr lang="zh-CN" altLang="en-US" sz="1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988" y="2238281"/>
                <a:ext cx="3175784" cy="1057854"/>
              </a:xfrm>
              <a:prstGeom prst="rect">
                <a:avLst/>
              </a:prstGeom>
              <a:blipFill>
                <a:blip r:embed="rId7"/>
                <a:stretch>
                  <a:fillRect l="-5736" b="-2045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dirty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</a:p>
              <a:p>
                <a:pPr lvl="1" algn="just"/>
                <a:r>
                  <a:rPr lang="zh-CN" altLang="zh-CN" dirty="0"/>
                  <a:t>以局部方式，优化模块度函数，将每个顶点归到</a:t>
                </a:r>
                <a:r>
                  <a:rPr lang="en-US" altLang="zh-CN" dirty="0"/>
                  <a:t>“</a:t>
                </a:r>
                <a:r>
                  <a:rPr lang="zh-CN" altLang="zh-CN" dirty="0"/>
                  <a:t>最好</a:t>
                </a:r>
                <a:r>
                  <a:rPr lang="en-US" altLang="zh-CN" dirty="0"/>
                  <a:t>”</a:t>
                </a:r>
                <a:r>
                  <a:rPr lang="zh-CN" altLang="zh-CN" dirty="0"/>
                  <a:t>的类簇中，直到所有的顶点所属的类簇不再变化为止</a:t>
                </a:r>
                <a:r>
                  <a:rPr lang="zh-CN" altLang="en-US" dirty="0"/>
                  <a:t>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b="1" dirty="0" err="1">
                    <a:solidFill>
                      <a:srgbClr val="C0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one_level</a:t>
                </a:r>
                <a:endParaRPr lang="en-US" altLang="zh-CN" b="1" dirty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如何计算将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合并到社区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modularity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𝑄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8" y="2166997"/>
            <a:ext cx="2399867" cy="676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176583" y="2204414"/>
                <a:ext cx="2822722" cy="76944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e>
                    </m:nary>
                  </m:oMath>
                </a14:m>
                <a:r>
                  <a:rPr lang="zh-CN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为社区</a:t>
                </a:r>
                <a:r>
                  <a:rPr lang="en-US" altLang="zh-CN" sz="11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内节点之间的边的</a:t>
                </a:r>
                <a:r>
                  <a:rPr lang="zh-CN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</a:t>
                </a:r>
                <a:r>
                  <a:rPr lang="zh-CN" altLang="zh-CN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</a:t>
                </a:r>
                <a:r>
                  <a:rPr lang="zh-CN" altLang="en-US" sz="11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endPara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𝑡𝑜𝑡</m:t>
                        </m:r>
                      </m:e>
                    </m:nary>
                  </m:oMath>
                </a14:m>
                <a:r>
                  <a:rPr lang="zh-CN" altLang="zh-CN" sz="1100" dirty="0"/>
                  <a:t>表示社区</a:t>
                </a:r>
                <a:r>
                  <a:rPr lang="en-US" altLang="zh-CN" sz="1100" dirty="0"/>
                  <a:t>c</a:t>
                </a:r>
                <a:r>
                  <a:rPr lang="zh-CN" altLang="zh-CN" sz="1100" dirty="0"/>
                  <a:t>内节点所有的边的权重之和</a:t>
                </a:r>
                <a:endParaRPr lang="zh-CN" altLang="en-US" sz="11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583" y="2204414"/>
                <a:ext cx="2822722" cy="769441"/>
              </a:xfrm>
              <a:prstGeom prst="rect">
                <a:avLst/>
              </a:prstGeom>
              <a:blipFill>
                <a:blip r:embed="rId4"/>
                <a:stretch>
                  <a:fillRect t="-30469" b="-2812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1" y="1816333"/>
            <a:ext cx="2155467" cy="184023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41104" y="3158140"/>
            <a:ext cx="3284621" cy="1785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b="1" dirty="0"/>
              <a:t>{A,B,C,D}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12/22 – (14*14)/(22*22)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=264/484 – 196/484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=68/484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1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b="1" dirty="0"/>
              <a:t>{E,F,G}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6/22 – (8*8)/(22*22)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=132/484 – 64/484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=68/484</a:t>
            </a:r>
            <a:endParaRPr lang="en-US" altLang="zh-CN" sz="1100" b="1" dirty="0"/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100" b="1" dirty="0"/>
          </a:p>
        </p:txBody>
      </p:sp>
      <p:sp>
        <p:nvSpPr>
          <p:cNvPr id="25" name="矩形 24"/>
          <p:cNvSpPr/>
          <p:nvPr/>
        </p:nvSpPr>
        <p:spPr>
          <a:xfrm>
            <a:off x="3847443" y="3703896"/>
            <a:ext cx="1717307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Sum = 136/484</a:t>
            </a:r>
            <a:endParaRPr lang="en-US" altLang="zh-CN" sz="1100" dirty="0">
              <a:solidFill>
                <a:srgbClr val="FF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100" dirty="0">
              <a:solidFill>
                <a:srgbClr val="FF0000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Q = 208/22/22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1100" dirty="0"/>
              <a:t>= </a:t>
            </a:r>
            <a:r>
              <a:rPr lang="en-US" altLang="zh-CN" sz="1100" dirty="0">
                <a:solidFill>
                  <a:srgbClr val="FF0000"/>
                </a:solidFill>
              </a:rPr>
              <a:t>136/484</a:t>
            </a:r>
          </a:p>
        </p:txBody>
      </p:sp>
      <p:sp>
        <p:nvSpPr>
          <p:cNvPr id="30" name="椭圆形标注 29"/>
          <p:cNvSpPr/>
          <p:nvPr/>
        </p:nvSpPr>
        <p:spPr>
          <a:xfrm>
            <a:off x="6777990" y="3703896"/>
            <a:ext cx="2026920" cy="993834"/>
          </a:xfrm>
          <a:prstGeom prst="wedgeEllipseCallout">
            <a:avLst>
              <a:gd name="adj1" fmla="val -103433"/>
              <a:gd name="adj2" fmla="val -149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ysClr val="windowText" lastClr="000000"/>
                </a:solidFill>
              </a:rPr>
              <a:t>比对一下前面另一种计算结果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?</a:t>
            </a:r>
          </a:p>
          <a:p>
            <a:pPr algn="just"/>
            <a:r>
              <a:rPr lang="zh-CN" altLang="en-US" sz="1400" dirty="0">
                <a:solidFill>
                  <a:srgbClr val="C00000"/>
                </a:solidFill>
              </a:rPr>
              <a:t>一样的</a:t>
            </a:r>
          </a:p>
        </p:txBody>
      </p:sp>
    </p:spTree>
    <p:extLst>
      <p:ext uri="{BB962C8B-B14F-4D97-AF65-F5344CB8AC3E}">
        <p14:creationId xmlns:p14="http://schemas.microsoft.com/office/powerpoint/2010/main" val="3966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从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把节点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分配到邻居节点</a:t>
                </a:r>
                <a:r>
                  <a:rPr lang="en-US" altLang="zh-CN" dirty="0"/>
                  <a:t>j</a:t>
                </a:r>
                <a:r>
                  <a:rPr lang="zh-CN" altLang="zh-CN" dirty="0"/>
                  <a:t>所在的社区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时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模块度的变化量为：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]−[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42" y="978971"/>
            <a:ext cx="2399867" cy="676752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 rot="16200000">
            <a:off x="2847976" y="1890279"/>
            <a:ext cx="261506" cy="1596737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 rot="16200000">
            <a:off x="5932635" y="1262002"/>
            <a:ext cx="261506" cy="2881002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5353" y="3825240"/>
                <a:ext cx="7758546" cy="9013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e>
                    </m:nary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内节点之间的边的权重之和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与所有节点的边的权重之和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e>
                    </m:nary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内节点所有的边的权重之和</a:t>
                </a:r>
                <a:endParaRPr lang="zh-CN" altLang="en-US" sz="13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53" y="3825240"/>
                <a:ext cx="7758546" cy="901337"/>
              </a:xfrm>
              <a:prstGeom prst="rect">
                <a:avLst/>
              </a:prstGeom>
              <a:blipFill>
                <a:blip r:embed="rId4"/>
                <a:stretch>
                  <a:fillRect t="-32215" b="-5167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85352" y="2922762"/>
                <a:ext cx="7758547" cy="8337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这个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，第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部分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表示把节点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之后的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的模块度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部分，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作为一个独立社区的模块度和社区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本身的模块度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移动前的模块度为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，移动后的模块度为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e>
                        </m:nary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+  </m:t>
                                </m:r>
                                <m:sSub>
                                  <m:sSubPr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52" y="2922762"/>
                <a:ext cx="7758547" cy="833754"/>
              </a:xfrm>
              <a:prstGeom prst="rect">
                <a:avLst/>
              </a:prstGeom>
              <a:blipFill>
                <a:blip r:embed="rId5"/>
                <a:stretch>
                  <a:fillRect t="-719" b="-187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爆炸形 2 8"/>
          <p:cNvSpPr/>
          <p:nvPr/>
        </p:nvSpPr>
        <p:spPr>
          <a:xfrm>
            <a:off x="7210175" y="3974761"/>
            <a:ext cx="1704109" cy="9940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12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zh-CN" sz="1800" dirty="0"/>
                  <a:t>该公式展开后，很多项互相抵消，最后得到简化形式如下：</a:t>
                </a:r>
              </a:p>
              <a:p>
                <a:pPr lvl="1"/>
                <a:endParaRPr lang="en-US" altLang="zh-CN" sz="1600" dirty="0"/>
              </a:p>
              <a:p>
                <a:pPr lvl="1"/>
                <a:endParaRPr lang="en-US" altLang="zh-CN" sz="1600" dirty="0"/>
              </a:p>
              <a:p>
                <a:pPr lvl="1"/>
                <a:endParaRPr lang="en-US" altLang="zh-CN" sz="1600" dirty="0"/>
              </a:p>
              <a:p>
                <a:pPr lvl="1"/>
                <a:r>
                  <a:rPr lang="zh-CN" altLang="zh-CN" sz="1600" dirty="0"/>
                  <a:t>把公共系数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zh-CN" altLang="zh-CN" sz="1600" dirty="0"/>
                  <a:t>提取出来，在</a:t>
                </a:r>
                <a:r>
                  <a:rPr lang="en-US" altLang="zh-CN" sz="1600" dirty="0"/>
                  <a:t>Louvain</a:t>
                </a:r>
                <a:r>
                  <a:rPr lang="zh-CN" altLang="zh-CN" sz="1600" dirty="0"/>
                  <a:t>算法的具体实现时</a:t>
                </a:r>
                <a:endParaRPr lang="en-US" altLang="zh-CN" sz="1600" dirty="0"/>
              </a:p>
              <a:p>
                <a:pPr lvl="1"/>
                <a:r>
                  <a:rPr lang="zh-CN" altLang="zh-CN" sz="1600" dirty="0"/>
                  <a:t>计算</a:t>
                </a:r>
                <a:r>
                  <a:rPr lang="en-US" altLang="zh-CN" sz="1600" dirty="0"/>
                  <a:t>                                    </a:t>
                </a:r>
                <a:r>
                  <a:rPr lang="zh-CN" altLang="zh-CN" sz="1600" dirty="0"/>
                  <a:t>即可</a:t>
                </a:r>
                <a:endParaRPr lang="en-US" altLang="zh-CN" sz="1600" dirty="0"/>
              </a:p>
              <a:p>
                <a:pPr lvl="1"/>
                <a:endParaRPr kumimoji="1" lang="en-US" altLang="zh-CN" sz="1600" dirty="0"/>
              </a:p>
              <a:p>
                <a:pPr lvl="1"/>
                <a:r>
                  <a:rPr kumimoji="1" lang="zh-CN" altLang="en-US" sz="1600" dirty="0"/>
                  <a:t>特别注意</a:t>
                </a:r>
                <a14:m>
                  <m:oMath xmlns:m="http://schemas.openxmlformats.org/officeDocument/2006/math">
                    <m:r>
                      <a:rPr kumimoji="1" lang="zh-CN" altLang="en-US" sz="1600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sz="1600" i="1" dirty="0" smtClean="0">
                        <a:latin typeface="Cambria Math" panose="02040503050406030204" pitchFamily="18" charset="0"/>
                      </a:rPr>
                      <m:t>把</m:t>
                    </m:r>
                  </m:oMath>
                </a14:m>
                <a:r>
                  <a:rPr kumimoji="1" lang="zh-CN" altLang="en-US" sz="1600" dirty="0"/>
                  <a:t>节点</a:t>
                </a:r>
                <a:r>
                  <a:rPr kumimoji="1" lang="en-US" altLang="zh-CN" sz="1600" dirty="0" err="1"/>
                  <a:t>i</a:t>
                </a:r>
                <a:r>
                  <a:rPr kumimoji="1" lang="zh-CN" altLang="en-US" sz="1600" dirty="0"/>
                  <a:t>从社区</a:t>
                </a:r>
                <a:r>
                  <a:rPr kumimoji="1" lang="en-US" altLang="zh-CN" sz="1600" dirty="0"/>
                  <a:t>D</a:t>
                </a:r>
                <a:r>
                  <a:rPr kumimoji="1" lang="zh-CN" altLang="en-US" sz="1600" dirty="0"/>
                  <a:t>出来，放到社区</a:t>
                </a:r>
                <a:r>
                  <a:rPr kumimoji="1" lang="en-US" altLang="zh-CN" sz="1600" dirty="0"/>
                  <a:t>C</a:t>
                </a:r>
              </a:p>
              <a:p>
                <a:pPr lvl="1"/>
                <a:r>
                  <a:rPr kumimoji="1" lang="zh-CN" altLang="en-US" sz="1600" dirty="0"/>
                  <a:t>总的模块度变化量，由两部分构成</a:t>
                </a:r>
                <a:endParaRPr kumimoji="1" lang="en-US" altLang="zh-CN" sz="1600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𝑖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</a:rPr>
                      <m:t>𝐶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加入社区</a:t>
                </a:r>
                <a:r>
                  <a:rPr lang="en-US" altLang="zh-CN" dirty="0"/>
                  <a:t>C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即把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从社区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拿掉</a:t>
                </a:r>
                <a:endParaRPr lang="en-US" altLang="zh-CN" dirty="0"/>
              </a:p>
              <a:p>
                <a:pPr lvl="2">
                  <a:buFont typeface="Arial" charset="0"/>
                  <a:buChar char="•"/>
                </a:pPr>
                <a:r>
                  <a:rPr lang="zh-CN" altLang="en-US" dirty="0">
                    <a:latin typeface="Cambria Math" charset="0"/>
                  </a:rPr>
                  <a:t>注意把节点从社区拿掉，就是把节点加入社区</a:t>
                </a:r>
                <a:r>
                  <a:rPr lang="zh-CN" altLang="en-US" dirty="0" smtClean="0">
                    <a:latin typeface="Cambria Math" charset="0"/>
                  </a:rPr>
                  <a:t>的相反的动作</a:t>
                </a:r>
                <a:endParaRPr lang="en-US" altLang="zh-CN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49135" y="1261943"/>
                <a:ext cx="6040583" cy="6403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</m:nary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35" y="1261943"/>
                <a:ext cx="6040583" cy="64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43738" y="2449181"/>
                <a:ext cx="1647631" cy="5684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8" y="2449181"/>
                <a:ext cx="1647631" cy="568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9836F0-6AD5-43D1-ADAB-42107876D061}"/>
                  </a:ext>
                </a:extLst>
              </p:cNvPr>
              <p:cNvSpPr/>
              <p:nvPr/>
            </p:nvSpPr>
            <p:spPr>
              <a:xfrm>
                <a:off x="3879274" y="2891665"/>
                <a:ext cx="4925290" cy="10029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</m:nary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𝑡𝑜𝑡</m:t>
                                      </m:r>
                                    </m:e>
                                  </m:nary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 +  </m:t>
                                  </m:r>
                                  <m:sSub>
                                    <m:sSubPr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]−[ 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𝑡𝑜𝑡</m:t>
                                      </m:r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050" dirty="0"/>
              </a:p>
              <a:p>
                <a:pPr lvl="1"/>
                <a:r>
                  <a:rPr lang="en-US" altLang="zh-CN" sz="1050" dirty="0"/>
                  <a:t>=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+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 -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−2</m:t>
                    </m:r>
                    <m:f>
                      <m:f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e>
                        </m:nary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.2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-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050" dirty="0"/>
                  <a:t>- </a:t>
                </a:r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05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05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050" dirty="0"/>
              </a:p>
              <a:p>
                <a:pPr lvl="1"/>
                <a:r>
                  <a:rPr lang="en-US" altLang="zh-CN" sz="1050" dirty="0"/>
                  <a:t>=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e>
                        </m:nary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.2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9836F0-6AD5-43D1-ADAB-42107876D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4" y="2891665"/>
                <a:ext cx="4925290" cy="1002903"/>
              </a:xfrm>
              <a:prstGeom prst="rect">
                <a:avLst/>
              </a:prstGeom>
              <a:blipFill>
                <a:blip r:embed="rId5"/>
                <a:stretch>
                  <a:fillRect t="-20958" b="-1018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2759F6-D8BE-4E43-A77B-08F463BFAD76}"/>
              </a:ext>
            </a:extLst>
          </p:cNvPr>
          <p:cNvSpPr/>
          <p:nvPr/>
        </p:nvSpPr>
        <p:spPr>
          <a:xfrm>
            <a:off x="7431314" y="1389355"/>
            <a:ext cx="1261833" cy="943816"/>
          </a:xfrm>
          <a:custGeom>
            <a:avLst/>
            <a:gdLst>
              <a:gd name="connsiteX0" fmla="*/ 0 w 1261833"/>
              <a:gd name="connsiteY0" fmla="*/ 943816 h 943816"/>
              <a:gd name="connsiteX1" fmla="*/ 1059543 w 1261833"/>
              <a:gd name="connsiteY1" fmla="*/ 642645 h 943816"/>
              <a:gd name="connsiteX2" fmla="*/ 1240972 w 1261833"/>
              <a:gd name="connsiteY2" fmla="*/ 112874 h 943816"/>
              <a:gd name="connsiteX3" fmla="*/ 776515 w 1261833"/>
              <a:gd name="connsiteY3" fmla="*/ 4016 h 943816"/>
              <a:gd name="connsiteX4" fmla="*/ 370115 w 1261833"/>
              <a:gd name="connsiteY4" fmla="*/ 192702 h 9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833" h="943816">
                <a:moveTo>
                  <a:pt x="0" y="943816"/>
                </a:moveTo>
                <a:cubicBezTo>
                  <a:pt x="426357" y="862475"/>
                  <a:pt x="852714" y="781135"/>
                  <a:pt x="1059543" y="642645"/>
                </a:cubicBezTo>
                <a:cubicBezTo>
                  <a:pt x="1266372" y="504155"/>
                  <a:pt x="1288143" y="219312"/>
                  <a:pt x="1240972" y="112874"/>
                </a:cubicBezTo>
                <a:cubicBezTo>
                  <a:pt x="1193801" y="6436"/>
                  <a:pt x="921658" y="-9289"/>
                  <a:pt x="776515" y="4016"/>
                </a:cubicBezTo>
                <a:cubicBezTo>
                  <a:pt x="631372" y="17321"/>
                  <a:pt x="500743" y="105011"/>
                  <a:pt x="370115" y="192702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爆炸形 2 5"/>
          <p:cNvSpPr/>
          <p:nvPr/>
        </p:nvSpPr>
        <p:spPr>
          <a:xfrm>
            <a:off x="7210175" y="3974761"/>
            <a:ext cx="1704109" cy="9940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9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/>
              <a:t>深入思考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 smtClean="0"/>
                  <a:t>把节点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分配到邻居节点</a:t>
                </a:r>
                <a:r>
                  <a:rPr lang="en-US" altLang="zh-CN" dirty="0"/>
                  <a:t>j</a:t>
                </a:r>
                <a:r>
                  <a:rPr lang="zh-CN" altLang="zh-CN" dirty="0"/>
                  <a:t>所在的社区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时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模块度的变化量为：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]−[ 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14" y="764226"/>
            <a:ext cx="2399867" cy="6767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205" y="2175164"/>
            <a:ext cx="244618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3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从</a:t>
                </a:r>
                <a:r>
                  <a:rPr kumimoji="1" lang="en-US" altLang="zh-CN" dirty="0"/>
                  <a:t>Q</a:t>
                </a:r>
                <a:r>
                  <a:rPr kumimoji="1" lang="zh-CN" altLang="en-US" dirty="0"/>
                  <a:t>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把节点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分配到邻居节点</a:t>
                </a:r>
                <a:r>
                  <a:rPr lang="en-US" altLang="zh-CN" dirty="0"/>
                  <a:t>j</a:t>
                </a:r>
                <a:r>
                  <a:rPr lang="zh-CN" altLang="zh-CN" dirty="0"/>
                  <a:t>所在的社区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时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模块度的变化量为：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]−[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42" y="978971"/>
            <a:ext cx="2399867" cy="676752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 rot="16200000">
            <a:off x="2847976" y="1890279"/>
            <a:ext cx="261506" cy="1596737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 rot="16200000">
            <a:off x="5932635" y="1262002"/>
            <a:ext cx="261506" cy="2881002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5353" y="3825240"/>
                <a:ext cx="7758546" cy="9013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e>
                    </m:nary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内节点之间的边的权重之和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与所有节点的边的权重之和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</m:t>
                        </m:r>
                      </m:e>
                    </m:nary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内节点所有的边的权重之和</a:t>
                </a:r>
                <a:endParaRPr lang="zh-CN" altLang="en-US" sz="13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53" y="3825240"/>
                <a:ext cx="7758546" cy="901337"/>
              </a:xfrm>
              <a:prstGeom prst="rect">
                <a:avLst/>
              </a:prstGeom>
              <a:blipFill>
                <a:blip r:embed="rId4"/>
                <a:stretch>
                  <a:fillRect t="-32215" b="-5167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85352" y="2922762"/>
                <a:ext cx="7758547" cy="8337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这个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，第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部分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表示把节点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加入社区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之后的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的模块度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en-US" altLang="zh-CN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部分，</a:t>
                </a:r>
                <a:r>
                  <a:rPr lang="zh-CN" altLang="zh-CN" sz="1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作为一个独立社区的模块度和社区</a:t>
                </a:r>
                <a:r>
                  <a:rPr lang="en-US" altLang="zh-CN" sz="1300" dirty="0">
                    <a:latin typeface="Times New Roman" panose="02020603050405020304" pitchFamily="18" charset="0"/>
                  </a:rPr>
                  <a:t>c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本身的模块度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1300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移动前的模块度为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，移动后的模块度为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e>
                        </m:nary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13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3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3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+  </m:t>
                                </m:r>
                                <m:sSub>
                                  <m:sSubPr>
                                    <m:ctrlPr>
                                      <a:rPr lang="zh-CN" altLang="zh-CN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52" y="2922762"/>
                <a:ext cx="7758547" cy="833754"/>
              </a:xfrm>
              <a:prstGeom prst="rect">
                <a:avLst/>
              </a:prstGeom>
              <a:blipFill>
                <a:blip r:embed="rId5"/>
                <a:stretch>
                  <a:fillRect t="-719" b="-1870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60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zh-CN" altLang="zh-CN" sz="1800" dirty="0"/>
                  <a:t>该公式展开后，很多项互相抵消，最后得到简化形式如下：</a:t>
                </a:r>
              </a:p>
              <a:p>
                <a:pPr lvl="1"/>
                <a:endParaRPr lang="en-US" altLang="zh-CN" sz="1600" dirty="0"/>
              </a:p>
              <a:p>
                <a:pPr lvl="1"/>
                <a:endParaRPr lang="en-US" altLang="zh-CN" sz="1600" dirty="0"/>
              </a:p>
              <a:p>
                <a:pPr lvl="1"/>
                <a:endParaRPr lang="en-US" altLang="zh-CN" sz="1600" dirty="0"/>
              </a:p>
              <a:p>
                <a:pPr lvl="1"/>
                <a:r>
                  <a:rPr lang="zh-CN" altLang="zh-CN" sz="1600" dirty="0"/>
                  <a:t>把公共系数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zh-CN" altLang="zh-CN" sz="1600" dirty="0"/>
                  <a:t>提取出来，在</a:t>
                </a:r>
                <a:r>
                  <a:rPr lang="en-US" altLang="zh-CN" sz="1600" dirty="0"/>
                  <a:t>Louvain</a:t>
                </a:r>
                <a:r>
                  <a:rPr lang="zh-CN" altLang="zh-CN" sz="1600" dirty="0"/>
                  <a:t>算法的具体实现时</a:t>
                </a:r>
                <a:endParaRPr lang="en-US" altLang="zh-CN" sz="1600" dirty="0"/>
              </a:p>
              <a:p>
                <a:pPr lvl="1"/>
                <a:r>
                  <a:rPr lang="zh-CN" altLang="zh-CN" sz="1600" dirty="0"/>
                  <a:t>计算</a:t>
                </a:r>
                <a:r>
                  <a:rPr lang="en-US" altLang="zh-CN" sz="1600" dirty="0"/>
                  <a:t>                                    </a:t>
                </a:r>
                <a:r>
                  <a:rPr lang="zh-CN" altLang="zh-CN" sz="1600" dirty="0"/>
                  <a:t>即可</a:t>
                </a:r>
                <a:endParaRPr lang="en-US" altLang="zh-CN" sz="1600" dirty="0"/>
              </a:p>
              <a:p>
                <a:pPr lvl="1"/>
                <a:endParaRPr kumimoji="1" lang="en-US" altLang="zh-CN" sz="1600" dirty="0"/>
              </a:p>
              <a:p>
                <a:pPr lvl="1"/>
                <a:r>
                  <a:rPr kumimoji="1" lang="zh-CN" altLang="en-US" sz="1600" dirty="0"/>
                  <a:t>特别注意</a:t>
                </a:r>
                <a14:m>
                  <m:oMath xmlns:m="http://schemas.openxmlformats.org/officeDocument/2006/math">
                    <m:r>
                      <a:rPr kumimoji="1" lang="zh-CN" altLang="en-US" sz="1600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sz="1600" i="1" dirty="0" smtClean="0">
                        <a:latin typeface="Cambria Math" panose="02040503050406030204" pitchFamily="18" charset="0"/>
                      </a:rPr>
                      <m:t>把</m:t>
                    </m:r>
                  </m:oMath>
                </a14:m>
                <a:r>
                  <a:rPr kumimoji="1" lang="zh-CN" altLang="en-US" sz="1600" dirty="0"/>
                  <a:t>节点</a:t>
                </a:r>
                <a:r>
                  <a:rPr kumimoji="1" lang="en-US" altLang="zh-CN" sz="1600" dirty="0" err="1"/>
                  <a:t>i</a:t>
                </a:r>
                <a:r>
                  <a:rPr kumimoji="1" lang="zh-CN" altLang="en-US" sz="1600" dirty="0"/>
                  <a:t>从社区</a:t>
                </a:r>
                <a:r>
                  <a:rPr kumimoji="1" lang="en-US" altLang="zh-CN" sz="1600" dirty="0"/>
                  <a:t>D</a:t>
                </a:r>
                <a:r>
                  <a:rPr kumimoji="1" lang="zh-CN" altLang="en-US" sz="1600" dirty="0"/>
                  <a:t>出来，放到社区</a:t>
                </a:r>
                <a:r>
                  <a:rPr kumimoji="1" lang="en-US" altLang="zh-CN" sz="1600" dirty="0"/>
                  <a:t>C</a:t>
                </a:r>
              </a:p>
              <a:p>
                <a:pPr lvl="1"/>
                <a:r>
                  <a:rPr kumimoji="1" lang="zh-CN" altLang="en-US" sz="1600" dirty="0"/>
                  <a:t>总的模块度变化量，由两部分构成</a:t>
                </a:r>
                <a:endParaRPr kumimoji="1" lang="en-US" altLang="zh-CN" sz="1600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𝑖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</a:rPr>
                      <m:t>𝐶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加入社区</a:t>
                </a:r>
                <a:r>
                  <a:rPr lang="en-US" altLang="zh-CN" dirty="0"/>
                  <a:t>C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即把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从社区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拿掉</a:t>
                </a:r>
                <a:endParaRPr lang="en-US" altLang="zh-CN" dirty="0"/>
              </a:p>
              <a:p>
                <a:pPr lvl="2">
                  <a:buFont typeface="Arial" charset="0"/>
                  <a:buChar char="•"/>
                </a:pPr>
                <a:r>
                  <a:rPr lang="zh-CN" altLang="en-US" dirty="0">
                    <a:latin typeface="Cambria Math" charset="0"/>
                  </a:rPr>
                  <a:t>注意把节点从社区拿掉，就是把节点加入社区</a:t>
                </a:r>
                <a:r>
                  <a:rPr lang="zh-CN" altLang="en-US" dirty="0" smtClean="0">
                    <a:latin typeface="Cambria Math" charset="0"/>
                  </a:rPr>
                  <a:t>的相反的动作</a:t>
                </a:r>
                <a:endParaRPr lang="en-US" altLang="zh-CN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49135" y="1261943"/>
                <a:ext cx="6040583" cy="6403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</m:nary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zh-CN" sz="16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35" y="1261943"/>
                <a:ext cx="6040583" cy="64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943738" y="2449181"/>
                <a:ext cx="1647631" cy="5684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738" y="2449181"/>
                <a:ext cx="1647631" cy="568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9836F0-6AD5-43D1-ADAB-42107876D061}"/>
                  </a:ext>
                </a:extLst>
              </p:cNvPr>
              <p:cNvSpPr/>
              <p:nvPr/>
            </p:nvSpPr>
            <p:spPr>
              <a:xfrm>
                <a:off x="5285511" y="2391099"/>
                <a:ext cx="3778826" cy="183146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</m:nary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0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𝑡𝑜𝑡</m:t>
                                      </m:r>
                                    </m:e>
                                  </m:nary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 +  </m:t>
                                  </m:r>
                                  <m:sSub>
                                    <m:sSubPr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]−[ 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𝑡𝑜𝑡</m:t>
                                      </m:r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050" dirty="0"/>
              </a:p>
              <a:p>
                <a:pPr lvl="1"/>
                <a:r>
                  <a:rPr lang="en-US" altLang="zh-CN" sz="1050" dirty="0"/>
                  <a:t>=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+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105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 -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−2</m:t>
                    </m:r>
                    <m:f>
                      <m:f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e>
                        </m:nary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.2</m:t>
                        </m:r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-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050" dirty="0"/>
                  <a:t>- </a:t>
                </a:r>
                <a14:m>
                  <m:oMath xmlns:m="http://schemas.openxmlformats.org/officeDocument/2006/math">
                    <m:r>
                      <a:rPr lang="en-US" altLang="zh-CN" sz="105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</m:nary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05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50" dirty="0"/>
                  <a:t> </a:t>
                </a:r>
                <a14:m>
                  <m:oMath xmlns:m="http://schemas.openxmlformats.org/officeDocument/2006/math">
                    <m:r>
                      <a:rPr lang="en-US" altLang="zh-CN" sz="105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050" dirty="0"/>
              </a:p>
              <a:p>
                <a:pPr lvl="1"/>
                <a:r>
                  <a:rPr lang="en-US" altLang="zh-CN" sz="1050" dirty="0"/>
                  <a:t>=</a:t>
                </a:r>
                <a:r>
                  <a:rPr lang="zh-CN" altLang="zh-CN" sz="10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5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05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1050" i="1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US" altLang="zh-CN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e>
                        </m:nary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zh-CN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050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.2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9836F0-6AD5-43D1-ADAB-42107876D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11" y="2391099"/>
                <a:ext cx="3778826" cy="1831463"/>
              </a:xfrm>
              <a:prstGeom prst="rect">
                <a:avLst/>
              </a:prstGeom>
              <a:blipFill>
                <a:blip r:embed="rId5"/>
                <a:stretch>
                  <a:fillRect t="-3300" b="-49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2759F6-D8BE-4E43-A77B-08F463BFAD76}"/>
              </a:ext>
            </a:extLst>
          </p:cNvPr>
          <p:cNvSpPr/>
          <p:nvPr/>
        </p:nvSpPr>
        <p:spPr>
          <a:xfrm>
            <a:off x="7431314" y="1389355"/>
            <a:ext cx="1261833" cy="943816"/>
          </a:xfrm>
          <a:custGeom>
            <a:avLst/>
            <a:gdLst>
              <a:gd name="connsiteX0" fmla="*/ 0 w 1261833"/>
              <a:gd name="connsiteY0" fmla="*/ 943816 h 943816"/>
              <a:gd name="connsiteX1" fmla="*/ 1059543 w 1261833"/>
              <a:gd name="connsiteY1" fmla="*/ 642645 h 943816"/>
              <a:gd name="connsiteX2" fmla="*/ 1240972 w 1261833"/>
              <a:gd name="connsiteY2" fmla="*/ 112874 h 943816"/>
              <a:gd name="connsiteX3" fmla="*/ 776515 w 1261833"/>
              <a:gd name="connsiteY3" fmla="*/ 4016 h 943816"/>
              <a:gd name="connsiteX4" fmla="*/ 370115 w 1261833"/>
              <a:gd name="connsiteY4" fmla="*/ 192702 h 94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833" h="943816">
                <a:moveTo>
                  <a:pt x="0" y="943816"/>
                </a:moveTo>
                <a:cubicBezTo>
                  <a:pt x="426357" y="862475"/>
                  <a:pt x="852714" y="781135"/>
                  <a:pt x="1059543" y="642645"/>
                </a:cubicBezTo>
                <a:cubicBezTo>
                  <a:pt x="1266372" y="504155"/>
                  <a:pt x="1288143" y="219312"/>
                  <a:pt x="1240972" y="112874"/>
                </a:cubicBezTo>
                <a:cubicBezTo>
                  <a:pt x="1193801" y="6436"/>
                  <a:pt x="921658" y="-9289"/>
                  <a:pt x="776515" y="4016"/>
                </a:cubicBezTo>
                <a:cubicBezTo>
                  <a:pt x="631372" y="17321"/>
                  <a:pt x="500743" y="105011"/>
                  <a:pt x="370115" y="192702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算法的</a:t>
            </a:r>
            <a:r>
              <a:rPr lang="en-US" altLang="zh-CN" dirty="0"/>
              <a:t>Phase 1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zh-CN" altLang="en-US" dirty="0"/>
              <a:t>考虑下面的示例图作为输入</a:t>
            </a:r>
            <a:endParaRPr lang="en-US" altLang="zh-CN" dirty="0"/>
          </a:p>
          <a:p>
            <a:r>
              <a:rPr lang="zh-CN" altLang="en-US" dirty="0"/>
              <a:t>维护以下数据结构</a:t>
            </a:r>
            <a:endParaRPr lang="en-US" altLang="zh-CN" dirty="0"/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Community</a:t>
            </a:r>
          </a:p>
          <a:p>
            <a:pPr lvl="1"/>
            <a:endParaRPr lang="en-US" altLang="zh-CN" dirty="0">
              <a:sym typeface="Wingdings"/>
            </a:endParaRPr>
          </a:p>
          <a:p>
            <a:pPr lvl="1"/>
            <a:endParaRPr lang="en-US" altLang="zh-CN" dirty="0">
              <a:sym typeface="Wingdings"/>
            </a:endParaRPr>
          </a:p>
          <a:p>
            <a:pPr lvl="1"/>
            <a:endParaRPr lang="en-US" altLang="zh-CN" dirty="0">
              <a:sym typeface="Wingdings"/>
            </a:endParaRPr>
          </a:p>
          <a:p>
            <a:pPr lvl="1"/>
            <a:endParaRPr lang="en-US" altLang="zh-CN" dirty="0">
              <a:sym typeface="Wingdings"/>
            </a:endParaRPr>
          </a:p>
          <a:p>
            <a:r>
              <a:rPr lang="zh-CN" altLang="en-US" dirty="0">
                <a:solidFill>
                  <a:srgbClr val="C00000"/>
                </a:solidFill>
                <a:sym typeface="Wingdings"/>
              </a:rPr>
              <a:t>随机</a:t>
            </a:r>
            <a:r>
              <a:rPr lang="zh-CN" altLang="en-US" dirty="0">
                <a:sym typeface="Wingdings"/>
              </a:rPr>
              <a:t>生成一个节点</a:t>
            </a:r>
            <a:r>
              <a:rPr lang="zh-CN" altLang="en-US" dirty="0">
                <a:solidFill>
                  <a:srgbClr val="C00000"/>
                </a:solidFill>
                <a:sym typeface="Wingdings"/>
              </a:rPr>
              <a:t>访问的序列</a:t>
            </a:r>
            <a:endParaRPr lang="en-US" altLang="zh-CN" dirty="0">
              <a:solidFill>
                <a:srgbClr val="C00000"/>
              </a:solidFill>
              <a:sym typeface="Wingdings"/>
            </a:endParaRPr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D,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G,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E,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C,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H,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I,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B,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A,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J,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  <a:sym typeface="Wingdings"/>
              </a:rPr>
              <a:t>F</a:t>
            </a:r>
            <a:endParaRPr lang="en-US" altLang="zh-CN" dirty="0">
              <a:sym typeface="Wingdings"/>
            </a:endParaRPr>
          </a:p>
          <a:p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6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14305"/>
              </p:ext>
            </p:extLst>
          </p:nvPr>
        </p:nvGraphicFramePr>
        <p:xfrm>
          <a:off x="773190" y="2478121"/>
          <a:ext cx="3627396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8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92"/>
          <p:cNvGrpSpPr/>
          <p:nvPr/>
        </p:nvGrpSpPr>
        <p:grpSpPr>
          <a:xfrm>
            <a:off x="5060331" y="1245504"/>
            <a:ext cx="3500901" cy="3194548"/>
            <a:chOff x="5585145" y="1187061"/>
            <a:chExt cx="3500901" cy="3194548"/>
          </a:xfrm>
        </p:grpSpPr>
        <p:sp>
          <p:nvSpPr>
            <p:cNvPr id="8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9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0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1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2" name="Straight Connector 8"/>
            <p:cNvCxnSpPr>
              <a:stCxn id="8" idx="5"/>
              <a:endCxn id="11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"/>
            <p:cNvCxnSpPr>
              <a:stCxn id="9" idx="3"/>
              <a:endCxn id="10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"/>
            <p:cNvCxnSpPr>
              <a:stCxn id="8" idx="4"/>
              <a:endCxn id="10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>
              <a:stCxn id="10" idx="6"/>
              <a:endCxn id="11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/>
            <p:cNvCxnSpPr>
              <a:stCxn id="8" idx="6"/>
              <a:endCxn id="9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1"/>
            <p:cNvCxnSpPr>
              <a:stCxn id="9" idx="6"/>
              <a:endCxn id="18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9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20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1" name="Straight Connector 27"/>
            <p:cNvCxnSpPr>
              <a:stCxn id="11" idx="6"/>
              <a:endCxn id="19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0"/>
            <p:cNvCxnSpPr>
              <a:stCxn id="18" idx="4"/>
              <a:endCxn id="19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3"/>
            <p:cNvCxnSpPr>
              <a:stCxn id="18" idx="6"/>
              <a:endCxn id="20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6"/>
            <p:cNvCxnSpPr>
              <a:stCxn id="19" idx="6"/>
              <a:endCxn id="20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6" name="Straight Connector 50"/>
            <p:cNvCxnSpPr>
              <a:stCxn id="25" idx="1"/>
              <a:endCxn id="19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5"/>
            <p:cNvCxnSpPr>
              <a:stCxn id="25" idx="0"/>
              <a:endCxn id="18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8"/>
            <p:cNvCxnSpPr>
              <a:stCxn id="25" idx="7"/>
              <a:endCxn id="20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30" name="Straight Connector 62"/>
            <p:cNvCxnSpPr>
              <a:stCxn id="18" idx="3"/>
              <a:endCxn id="29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2" name="Straight Connector 66"/>
            <p:cNvCxnSpPr>
              <a:stCxn id="31" idx="2"/>
              <a:endCxn id="29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69"/>
            <p:cNvCxnSpPr>
              <a:stCxn id="31" idx="6"/>
              <a:endCxn id="25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73"/>
            <p:cNvCxnSpPr>
              <a:stCxn id="29" idx="6"/>
              <a:endCxn id="25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82"/>
            <p:cNvCxnSpPr>
              <a:stCxn id="11" idx="5"/>
              <a:endCxn id="25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94"/>
          <p:cNvSpPr txBox="1"/>
          <p:nvPr/>
        </p:nvSpPr>
        <p:spPr>
          <a:xfrm>
            <a:off x="5084910" y="8536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5"/>
          <p:cNvSpPr txBox="1"/>
          <p:nvPr/>
        </p:nvSpPr>
        <p:spPr>
          <a:xfrm>
            <a:off x="6175908" y="851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6"/>
          <p:cNvSpPr txBox="1"/>
          <p:nvPr/>
        </p:nvSpPr>
        <p:spPr>
          <a:xfrm>
            <a:off x="5091354" y="2860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7"/>
          <p:cNvSpPr txBox="1"/>
          <p:nvPr/>
        </p:nvSpPr>
        <p:spPr>
          <a:xfrm>
            <a:off x="5837287" y="2893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98"/>
          <p:cNvSpPr txBox="1"/>
          <p:nvPr/>
        </p:nvSpPr>
        <p:spPr>
          <a:xfrm>
            <a:off x="7446033" y="10240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99"/>
          <p:cNvSpPr txBox="1"/>
          <p:nvPr/>
        </p:nvSpPr>
        <p:spPr>
          <a:xfrm>
            <a:off x="7144347" y="225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0"/>
          <p:cNvSpPr txBox="1"/>
          <p:nvPr/>
        </p:nvSpPr>
        <p:spPr>
          <a:xfrm>
            <a:off x="8314242" y="1618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1"/>
          <p:cNvSpPr txBox="1"/>
          <p:nvPr/>
        </p:nvSpPr>
        <p:spPr>
          <a:xfrm>
            <a:off x="8454868" y="34107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102"/>
          <p:cNvSpPr txBox="1"/>
          <p:nvPr/>
        </p:nvSpPr>
        <p:spPr>
          <a:xfrm>
            <a:off x="5785158" y="3642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7785567" y="4225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691424" y="4370045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424" y="4370045"/>
                <a:ext cx="1828514" cy="627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7256BC7-DFBD-4D6E-80D4-14DC475E9F1D}"/>
              </a:ext>
            </a:extLst>
          </p:cNvPr>
          <p:cNvSpPr/>
          <p:nvPr/>
        </p:nvSpPr>
        <p:spPr>
          <a:xfrm>
            <a:off x="1890931" y="449928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ym typeface="Wingdings"/>
              </a:rPr>
              <a:t>模块度变化公式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3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</a:p>
          <a:p>
            <a:r>
              <a:rPr lang="en-US" altLang="zh-CN" sz="1600" dirty="0">
                <a:solidFill>
                  <a:srgbClr val="C00000"/>
                </a:solidFill>
              </a:rPr>
              <a:t>Mark Granovetter</a:t>
            </a:r>
            <a:r>
              <a:rPr lang="zh-CN" altLang="en-US" sz="1600" dirty="0">
                <a:solidFill>
                  <a:srgbClr val="C00000"/>
                </a:solidFill>
              </a:rPr>
              <a:t>的研究</a:t>
            </a:r>
            <a:endParaRPr lang="en-US" altLang="zh-CN" sz="1600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上世纪</a:t>
            </a:r>
            <a:r>
              <a:rPr lang="en-US" altLang="zh-CN" sz="1600" dirty="0"/>
              <a:t>60</a:t>
            </a:r>
            <a:r>
              <a:rPr lang="zh-CN" altLang="en-US" sz="1600" dirty="0"/>
              <a:t>年代末，</a:t>
            </a:r>
            <a:r>
              <a:rPr lang="en-US" altLang="zh-CN" sz="1600" dirty="0"/>
              <a:t> Mark Granovetter</a:t>
            </a:r>
            <a:r>
              <a:rPr lang="zh-CN" altLang="en-US" sz="1600" dirty="0"/>
              <a:t>在做他博士论文研究</a:t>
            </a:r>
            <a:endParaRPr lang="en-US" altLang="zh-CN" sz="1600" dirty="0"/>
          </a:p>
          <a:p>
            <a:pPr lvl="1"/>
            <a:r>
              <a:rPr lang="zh-CN" altLang="en-US" sz="1600" dirty="0"/>
              <a:t>研究题目：人们是如何找到新的工作的</a:t>
            </a:r>
            <a:endParaRPr lang="en-US" altLang="zh-CN" sz="1600" dirty="0"/>
          </a:p>
          <a:p>
            <a:pPr lvl="1"/>
            <a:r>
              <a:rPr lang="zh-CN" altLang="en-US" sz="1600" dirty="0"/>
              <a:t>发现</a:t>
            </a:r>
            <a:r>
              <a:rPr lang="en-US" altLang="zh-CN" sz="1600" dirty="0"/>
              <a:t>1</a:t>
            </a:r>
            <a:r>
              <a:rPr lang="zh-CN" altLang="en-US" sz="1600" dirty="0"/>
              <a:t>：人们通常是通过</a:t>
            </a:r>
            <a:r>
              <a:rPr lang="zh-CN" altLang="en-US" sz="1600" dirty="0">
                <a:solidFill>
                  <a:srgbClr val="C00000"/>
                </a:solidFill>
              </a:rPr>
              <a:t>人际关系</a:t>
            </a:r>
            <a:r>
              <a:rPr lang="zh-CN" altLang="en-US" sz="1600" dirty="0"/>
              <a:t>获取了新工作的信息</a:t>
            </a:r>
            <a:endParaRPr lang="en-US" altLang="zh-CN" sz="1600" dirty="0"/>
          </a:p>
          <a:p>
            <a:pPr lvl="1"/>
            <a:r>
              <a:rPr lang="zh-CN" altLang="en-US" sz="1600" dirty="0"/>
              <a:t>发现</a:t>
            </a:r>
            <a:r>
              <a:rPr lang="en-US" altLang="zh-CN" sz="1600" dirty="0"/>
              <a:t>2</a:t>
            </a:r>
            <a:r>
              <a:rPr lang="zh-CN" altLang="en-US" sz="1600" dirty="0"/>
              <a:t>：获取新工作的人际关系通常是</a:t>
            </a:r>
            <a:r>
              <a:rPr lang="zh-CN" altLang="en-US" sz="1600" dirty="0">
                <a:solidFill>
                  <a:srgbClr val="C00000"/>
                </a:solidFill>
              </a:rPr>
              <a:t>“点头之交”</a:t>
            </a:r>
            <a:r>
              <a:rPr lang="zh-CN" altLang="en-US" sz="1600" dirty="0"/>
              <a:t>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casual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acquaintances</a:t>
            </a:r>
            <a:r>
              <a:rPr lang="zh-CN" altLang="en-US" sz="1600" dirty="0"/>
              <a:t>）而并非“亲密好友”（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close friends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lang="en-US" altLang="zh-CN" sz="1600" dirty="0"/>
          </a:p>
          <a:p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97527" y="3133797"/>
            <a:ext cx="4765963" cy="10095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这个发现很让人惊讶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一般认为，亲密好友对你的帮助应该大于点头之交的熟人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9" y="2653145"/>
            <a:ext cx="2130135" cy="21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b="1" u="sng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{0, 2, 5, 7}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4×4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/>
                  </a:rPr>
                  <a:t>D</a:t>
                </a:r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并入社区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/>
                  </a:rPr>
                  <a:t>2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5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6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7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8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stCxn id="5" idx="5"/>
              <a:endCxn id="8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7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2"/>
            <p:cNvCxnSpPr>
              <a:stCxn id="5" idx="4"/>
              <a:endCxn id="7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5"/>
            <p:cNvCxnSpPr>
              <a:stCxn id="7" idx="6"/>
              <a:endCxn id="8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8"/>
            <p:cNvCxnSpPr>
              <a:stCxn id="5" idx="6"/>
              <a:endCxn id="6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1"/>
            <p:cNvCxnSpPr>
              <a:stCxn id="6" idx="6"/>
              <a:endCxn id="15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6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7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18" name="Straight Connector 27"/>
            <p:cNvCxnSpPr>
              <a:stCxn id="8" idx="6"/>
              <a:endCxn id="16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0"/>
            <p:cNvCxnSpPr>
              <a:stCxn id="15" idx="4"/>
              <a:endCxn id="16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3"/>
            <p:cNvCxnSpPr>
              <a:stCxn id="15" idx="6"/>
              <a:endCxn id="17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6"/>
            <p:cNvCxnSpPr>
              <a:stCxn id="16" idx="6"/>
              <a:endCxn id="17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3" name="Straight Connector 50"/>
            <p:cNvCxnSpPr>
              <a:stCxn id="22" idx="1"/>
              <a:endCxn id="16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/>
            <p:cNvCxnSpPr>
              <a:stCxn id="22" idx="0"/>
              <a:endCxn id="15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8"/>
            <p:cNvCxnSpPr>
              <a:stCxn id="22" idx="7"/>
              <a:endCxn id="17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7" name="Straight Connector 62"/>
            <p:cNvCxnSpPr>
              <a:stCxn id="15" idx="3"/>
              <a:endCxn id="26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29" name="Straight Connector 66"/>
            <p:cNvCxnSpPr>
              <a:stCxn id="28" idx="2"/>
              <a:endCxn id="26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9"/>
            <p:cNvCxnSpPr>
              <a:stCxn id="28" idx="6"/>
              <a:endCxn id="22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73"/>
            <p:cNvCxnSpPr>
              <a:stCxn id="26" idx="6"/>
              <a:endCxn id="22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82"/>
            <p:cNvCxnSpPr>
              <a:stCxn id="8" idx="5"/>
              <a:endCxn id="22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96"/>
          <p:cNvSpPr txBox="1"/>
          <p:nvPr/>
        </p:nvSpPr>
        <p:spPr>
          <a:xfrm>
            <a:off x="5319954" y="2853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8"/>
          <p:cNvSpPr txBox="1"/>
          <p:nvPr/>
        </p:nvSpPr>
        <p:spPr>
          <a:xfrm>
            <a:off x="7674633" y="1017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662508" y="3234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ight Arrow 7"/>
          <p:cNvSpPr/>
          <p:nvPr/>
        </p:nvSpPr>
        <p:spPr>
          <a:xfrm rot="8172515">
            <a:off x="5883222" y="3162850"/>
            <a:ext cx="263637" cy="242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BBB0A2B-EEFA-4FCE-9B01-3B6F52C9E043}"/>
              </a:ext>
            </a:extLst>
          </p:cNvPr>
          <p:cNvSpPr/>
          <p:nvPr/>
        </p:nvSpPr>
        <p:spPr>
          <a:xfrm>
            <a:off x="6065887" y="2329028"/>
            <a:ext cx="716830" cy="7103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0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b="1" u="sng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{2, 4, 6, 7}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4×7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4×5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4×6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612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/>
                  </a:rPr>
                  <a:t>G</a:t>
                </a:r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并入社区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/>
                  </a:rPr>
                  <a:t>6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6"/>
          <p:cNvSpPr txBox="1"/>
          <p:nvPr/>
        </p:nvSpPr>
        <p:spPr>
          <a:xfrm>
            <a:off x="5319954" y="2853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8"/>
          <p:cNvSpPr txBox="1"/>
          <p:nvPr/>
        </p:nvSpPr>
        <p:spPr>
          <a:xfrm>
            <a:off x="7674633" y="1017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16341" y="25586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 rot="20407936">
            <a:off x="8094121" y="2655817"/>
            <a:ext cx="744940" cy="25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39A8DBC-AE77-4FE6-933A-B5AD38668DDF}"/>
              </a:ext>
            </a:extLst>
          </p:cNvPr>
          <p:cNvSpPr/>
          <p:nvPr/>
        </p:nvSpPr>
        <p:spPr>
          <a:xfrm>
            <a:off x="7408164" y="2475983"/>
            <a:ext cx="629439" cy="6311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32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b="1" u="sng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{1, 6, 8, 7}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𝐸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∗5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𝐸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𝑬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𝟔</m:t>
                            </m:r>
                          </m:sub>
                        </m:sSub>
                      </m:e>
                    </m:d>
                    <m:r>
                      <a:rPr lang="en-US" altLang="zh-CN" sz="19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9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𝟐</m:t>
                    </m:r>
                    <m:r>
                      <a:rPr lang="en-US" altLang="zh-CN" sz="19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19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altLang="zh-CN" sz="19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9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sz="19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9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</m:num>
                      <m:den>
                        <m:r>
                          <a:rPr lang="en-US" altLang="zh-CN" sz="19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9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9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sz="1900" b="1" i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𝐸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𝐸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sz="1800" b="1" dirty="0">
                    <a:solidFill>
                      <a:srgbClr val="C00000"/>
                    </a:solidFill>
                    <a:sym typeface="Wingdings"/>
                  </a:rPr>
                  <a:t>E</a:t>
                </a:r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并入</a:t>
                </a:r>
                <a:r>
                  <a:rPr lang="zh-CN" altLang="en-US" sz="1800" b="1" dirty="0" smtClean="0">
                    <a:solidFill>
                      <a:srgbClr val="C00000"/>
                    </a:solidFill>
                    <a:sym typeface="Wingdings"/>
                  </a:rPr>
                  <a:t>社区</a:t>
                </a:r>
                <a:r>
                  <a:rPr lang="en-US" altLang="zh-CN" sz="1800" b="1" dirty="0" smtClean="0">
                    <a:solidFill>
                      <a:srgbClr val="C00000"/>
                    </a:solidFill>
                    <a:sym typeface="Wingdings"/>
                  </a:rPr>
                  <a:t>6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6"/>
          <p:cNvSpPr txBox="1"/>
          <p:nvPr/>
        </p:nvSpPr>
        <p:spPr>
          <a:xfrm>
            <a:off x="5319954" y="2853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8"/>
          <p:cNvSpPr txBox="1"/>
          <p:nvPr/>
        </p:nvSpPr>
        <p:spPr>
          <a:xfrm>
            <a:off x="7674633" y="1017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6"/>
          <p:cNvSpPr txBox="1"/>
          <p:nvPr/>
        </p:nvSpPr>
        <p:spPr>
          <a:xfrm>
            <a:off x="7325756" y="6621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ight Arrow 47"/>
          <p:cNvSpPr/>
          <p:nvPr/>
        </p:nvSpPr>
        <p:spPr>
          <a:xfrm rot="13348435">
            <a:off x="7411577" y="997374"/>
            <a:ext cx="252000" cy="250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b="1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0, 1, 2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𝐶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𝑪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𝟏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𝟐𝟕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5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5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𝐶</m:t>
                        </m:r>
                        <m:r>
                          <a:rPr lang="en-US" altLang="zh-CN" sz="15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𝐶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C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并入社区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0</a:t>
                </a:r>
              </a:p>
              <a:p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6"/>
          <p:cNvSpPr txBox="1"/>
          <p:nvPr/>
        </p:nvSpPr>
        <p:spPr>
          <a:xfrm>
            <a:off x="5319954" y="2853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5399809" y="3141518"/>
            <a:ext cx="142009" cy="262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96"/>
          <p:cNvSpPr txBox="1"/>
          <p:nvPr/>
        </p:nvSpPr>
        <p:spPr>
          <a:xfrm>
            <a:off x="5293925" y="339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6,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7, 9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𝑯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𝟏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H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并入社区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9</a:t>
                </a: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4109725" y="4315092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25" y="4315092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下箭头 47"/>
          <p:cNvSpPr/>
          <p:nvPr/>
        </p:nvSpPr>
        <p:spPr>
          <a:xfrm>
            <a:off x="6099341" y="3956055"/>
            <a:ext cx="142009" cy="262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96"/>
          <p:cNvSpPr txBox="1"/>
          <p:nvPr/>
        </p:nvSpPr>
        <p:spPr>
          <a:xfrm>
            <a:off x="5993457" y="42049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7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I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I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I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2∗3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I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 b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0,6</a:t>
                </a:r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𝟐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𝐵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𝐵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 smtClean="0">
                    <a:solidFill>
                      <a:srgbClr val="C00000"/>
                    </a:solidFill>
                    <a:sym typeface="Wingdings"/>
                  </a:rPr>
                  <a:t>B</a:t>
                </a:r>
                <a:r>
                  <a:rPr lang="zh-CN" altLang="en-US" b="1" dirty="0" smtClean="0">
                    <a:solidFill>
                      <a:srgbClr val="C00000"/>
                    </a:solidFill>
                    <a:sym typeface="Wingdings"/>
                  </a:rPr>
                  <a:t>，加入</a:t>
                </a:r>
                <a:r>
                  <a:rPr lang="en-US" altLang="zh-CN" b="1" dirty="0" smtClean="0">
                    <a:solidFill>
                      <a:srgbClr val="C00000"/>
                    </a:solidFill>
                    <a:sym typeface="Wingdings"/>
                  </a:rPr>
                  <a:t>C0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上箭头 3"/>
          <p:cNvSpPr/>
          <p:nvPr/>
        </p:nvSpPr>
        <p:spPr>
          <a:xfrm>
            <a:off x="6742095" y="955161"/>
            <a:ext cx="148562" cy="2589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95"/>
          <p:cNvSpPr txBox="1"/>
          <p:nvPr/>
        </p:nvSpPr>
        <p:spPr>
          <a:xfrm>
            <a:off x="6704528" y="630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0,2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−54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𝐴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𝐴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A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 b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2,6,9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𝑱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𝟐</m:t>
                    </m:r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sz="16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𝟒𝟐</m:t>
                        </m:r>
                      </m:num>
                      <m:den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16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sz="1600" b="1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J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，加入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9</a:t>
                </a: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8740960" y="3773119"/>
            <a:ext cx="143910" cy="204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6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F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−45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𝐹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𝐹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F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09" y="4240811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  <a:r>
              <a:rPr lang="zh-CN" altLang="en-US" dirty="0"/>
              <a:t>：强关系 </a:t>
            </a:r>
            <a:r>
              <a:rPr lang="en-US" altLang="zh-CN" dirty="0"/>
              <a:t>vs.</a:t>
            </a:r>
            <a:r>
              <a:rPr lang="zh-CN" altLang="en-US" dirty="0"/>
              <a:t> 弱关系</a:t>
            </a:r>
            <a:endParaRPr lang="en-US" altLang="zh-CN" dirty="0"/>
          </a:p>
          <a:p>
            <a:pPr lvl="1"/>
            <a:r>
              <a:rPr lang="zh-CN" altLang="en-US" dirty="0"/>
              <a:t>怎么解释下图中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之间的关系？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5" y="2014078"/>
            <a:ext cx="5294601" cy="21873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727FBD5-1FE4-45B1-AEB4-301F61D716E5}"/>
              </a:ext>
            </a:extLst>
          </p:cNvPr>
          <p:cNvSpPr/>
          <p:nvPr/>
        </p:nvSpPr>
        <p:spPr>
          <a:xfrm>
            <a:off x="2340154" y="4386818"/>
            <a:ext cx="420660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没有</a:t>
            </a:r>
            <a:r>
              <a:rPr lang="en-US" altLang="zh-CN" dirty="0"/>
              <a:t>A-B</a:t>
            </a:r>
            <a:r>
              <a:rPr lang="zh-CN" altLang="en-US" dirty="0"/>
              <a:t>的关系，两个族群就没有联系了</a:t>
            </a:r>
          </a:p>
        </p:txBody>
      </p:sp>
    </p:spTree>
    <p:extLst>
      <p:ext uri="{BB962C8B-B14F-4D97-AF65-F5344CB8AC3E}">
        <p14:creationId xmlns:p14="http://schemas.microsoft.com/office/powerpoint/2010/main" val="12578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0,6,9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D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0×4</m:t>
                            </m:r>
                          </m:num>
                          <m:den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𝑫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𝟐</m:t>
                    </m:r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sym typeface="Wingdings"/>
                      </a:rPr>
                      <m:t>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𝐷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D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，加入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0</a:t>
                </a:r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96"/>
          <p:cNvSpPr txBox="1"/>
          <p:nvPr/>
        </p:nvSpPr>
        <p:spPr>
          <a:xfrm>
            <a:off x="5880182" y="34698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6224167" y="3227995"/>
            <a:ext cx="150956" cy="29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4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6,9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𝐺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−40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𝐺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1−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𝐺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G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2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,6,9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𝐸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−37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𝐸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−29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=2−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Wingdings"/>
                      </a:rPr>
                      <m:t>=2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E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保留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</a:t>
                </a:r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C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sym typeface="Wingdings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−78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C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sym typeface="Wingdings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78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C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6</a:t>
                </a:r>
                <a:r>
                  <a:rPr lang="zh-CN" altLang="en-US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∗8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−48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𝐻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H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 b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3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𝐼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2∗9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2∗18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𝐼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I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0,6</a:t>
                </a:r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num>
                          <m:den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𝟏𝟖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−42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𝟐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𝟒𝟐</m:t>
                        </m:r>
                      </m:num>
                      <m:den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𝐵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 smtClean="0">
                    <a:solidFill>
                      <a:srgbClr val="C00000"/>
                    </a:solidFill>
                    <a:sym typeface="Wingdings"/>
                  </a:rPr>
                  <a:t>B</a:t>
                </a:r>
                <a:r>
                  <a:rPr lang="zh-CN" altLang="en-US" b="1" dirty="0" smtClean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 b="-2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−78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𝐴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3∗10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78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A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0,6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6∗5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−42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−42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𝐽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2−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6∗5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J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  <a:r>
              <a:rPr lang="zh-CN" altLang="en-US" dirty="0"/>
              <a:t>：强关系 </a:t>
            </a:r>
            <a:r>
              <a:rPr lang="en-US" altLang="zh-CN" dirty="0"/>
              <a:t>vs.</a:t>
            </a:r>
            <a:r>
              <a:rPr lang="zh-CN" altLang="en-US" dirty="0"/>
              <a:t> 弱关系</a:t>
            </a:r>
            <a:endParaRPr lang="en-US" altLang="zh-CN" dirty="0"/>
          </a:p>
          <a:p>
            <a:pPr lvl="1"/>
            <a:r>
              <a:rPr lang="zh-CN" altLang="en-US" dirty="0"/>
              <a:t>怎么解释下图中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之间的关系？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71" y="1953945"/>
            <a:ext cx="6782773" cy="280220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r="15341"/>
          <a:stretch/>
        </p:blipFill>
        <p:spPr>
          <a:xfrm>
            <a:off x="1199348" y="1967392"/>
            <a:ext cx="1142905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48" y="3774298"/>
            <a:ext cx="1127711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7" b="29396"/>
          <a:stretch/>
        </p:blipFill>
        <p:spPr>
          <a:xfrm>
            <a:off x="3066996" y="3774298"/>
            <a:ext cx="1218119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r="6577"/>
          <a:stretch/>
        </p:blipFill>
        <p:spPr>
          <a:xfrm>
            <a:off x="2962310" y="1967392"/>
            <a:ext cx="1322805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9" t="1" r="23914" b="49928"/>
          <a:stretch/>
        </p:blipFill>
        <p:spPr>
          <a:xfrm>
            <a:off x="4905172" y="1967392"/>
            <a:ext cx="1210236" cy="93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464828" y="314023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Wildlings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12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Louvain</a:t>
                </a:r>
                <a:r>
                  <a:rPr lang="zh-CN" altLang="en-US" dirty="0"/>
                  <a:t>算法的</a:t>
                </a:r>
                <a:r>
                  <a:rPr lang="en-US" altLang="zh-CN" dirty="0"/>
                  <a:t>Phase 1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r>
                  <a:rPr lang="zh-CN" altLang="en-US" sz="1800" b="1" dirty="0">
                    <a:solidFill>
                      <a:srgbClr val="C00000"/>
                    </a:solidFill>
                    <a:sym typeface="Wingdings"/>
                  </a:rPr>
                  <a:t>继续调整，看有没有改进余地</a:t>
                </a:r>
                <a:endParaRPr lang="en-US" altLang="zh-CN" sz="1800" b="1" dirty="0">
                  <a:solidFill>
                    <a:srgbClr val="C00000"/>
                  </a:solidFill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考虑红色标注的节点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D,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G,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E,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H,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B,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A,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J,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F</a:t>
                </a:r>
              </a:p>
              <a:p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cs-CZ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</a:t>
                </a:r>
                <a:r>
                  <a:rPr lang="en-US" altLang="zh-CN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6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r>
                  <a:rPr lang="cs-CZ" altLang="zh-CN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}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r>
                  <a:rPr lang="zh-CN" altLang="en-US" sz="1800" dirty="0">
                    <a:sym typeface="Wingdings"/>
                  </a:rPr>
                  <a:t>按随机的顺序访问邻居，计算分值</a:t>
                </a:r>
                <a:endParaRPr lang="en-US" altLang="zh-CN" sz="18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/>
                          </a:rPr>
                          <m:t>F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−45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𝐹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𝐹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=1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1"/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选择将</a:t>
                </a:r>
                <a:r>
                  <a:rPr lang="en-US" altLang="zh-CN" b="1" dirty="0">
                    <a:solidFill>
                      <a:srgbClr val="C00000"/>
                    </a:solidFill>
                    <a:sym typeface="Wingdings"/>
                  </a:rPr>
                  <a:t>F</a:t>
                </a:r>
                <a:r>
                  <a:rPr lang="zh-CN" altLang="en-US" b="1" dirty="0">
                    <a:solidFill>
                      <a:srgbClr val="C00000"/>
                    </a:solidFill>
                    <a:sym typeface="Wingdings"/>
                  </a:rPr>
                  <a:t>不动</a:t>
                </a:r>
                <a:endParaRPr lang="en-US" altLang="zh-CN" b="1" dirty="0">
                  <a:solidFill>
                    <a:srgbClr val="C00000"/>
                  </a:solidFill>
                  <a:sym typeface="Wingdings"/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7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9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0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1" name="Straight Connector 8"/>
            <p:cNvCxnSpPr>
              <a:stCxn id="7" idx="5"/>
              <a:endCxn id="10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9"/>
            <p:cNvCxnSpPr>
              <a:stCxn id="8" idx="3"/>
              <a:endCxn id="9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/>
            <p:cNvCxnSpPr>
              <a:stCxn id="9" idx="6"/>
              <a:endCxn id="10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7" idx="6"/>
              <a:endCxn id="8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8" idx="6"/>
              <a:endCxn id="17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8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19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0" name="Straight Connector 27"/>
            <p:cNvCxnSpPr>
              <a:stCxn id="10" idx="6"/>
              <a:endCxn id="18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0"/>
            <p:cNvCxnSpPr>
              <a:stCxn id="17" idx="4"/>
              <a:endCxn id="18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3"/>
            <p:cNvCxnSpPr>
              <a:stCxn id="17" idx="6"/>
              <a:endCxn id="19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6"/>
            <p:cNvCxnSpPr>
              <a:stCxn id="18" idx="6"/>
              <a:endCxn id="19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5" name="Straight Connector 50"/>
            <p:cNvCxnSpPr>
              <a:stCxn id="24" idx="1"/>
              <a:endCxn id="18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5"/>
            <p:cNvCxnSpPr>
              <a:stCxn id="24" idx="0"/>
              <a:endCxn id="17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/>
            <p:cNvCxnSpPr>
              <a:stCxn id="24" idx="7"/>
              <a:endCxn id="19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29" name="Straight Connector 62"/>
            <p:cNvCxnSpPr>
              <a:stCxn id="17" idx="3"/>
              <a:endCxn id="28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1" name="Straight Connector 66"/>
            <p:cNvCxnSpPr>
              <a:stCxn id="30" idx="2"/>
              <a:endCxn id="28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>
              <a:stCxn id="30" idx="6"/>
              <a:endCxn id="24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3"/>
            <p:cNvCxnSpPr>
              <a:stCxn id="28" idx="6"/>
              <a:endCxn id="24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2"/>
            <p:cNvCxnSpPr>
              <a:stCxn id="10" idx="5"/>
              <a:endCxn id="24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46"/>
          <p:cNvSpPr txBox="1"/>
          <p:nvPr/>
        </p:nvSpPr>
        <p:spPr>
          <a:xfrm>
            <a:off x="7576957" y="955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9" y="4219724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96"/>
          <p:cNvSpPr txBox="1"/>
          <p:nvPr/>
        </p:nvSpPr>
        <p:spPr>
          <a:xfrm>
            <a:off x="5291847" y="2818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96"/>
          <p:cNvSpPr txBox="1"/>
          <p:nvPr/>
        </p:nvSpPr>
        <p:spPr>
          <a:xfrm>
            <a:off x="6216730" y="3999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675172" y="3961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0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880B391-762F-49DF-A7B8-7F2F1743298A}"/>
              </a:ext>
            </a:extLst>
          </p:cNvPr>
          <p:cNvSpPr/>
          <p:nvPr/>
        </p:nvSpPr>
        <p:spPr>
          <a:xfrm>
            <a:off x="6255122" y="3234511"/>
            <a:ext cx="2730032" cy="12886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167EFC9-006D-47A5-97EA-E386111424A9}"/>
              </a:ext>
            </a:extLst>
          </p:cNvPr>
          <p:cNvSpPr/>
          <p:nvPr/>
        </p:nvSpPr>
        <p:spPr>
          <a:xfrm>
            <a:off x="7083840" y="819150"/>
            <a:ext cx="1864497" cy="21941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AA06F4-FA2D-412C-9393-5F949FE6676C}"/>
              </a:ext>
            </a:extLst>
          </p:cNvPr>
          <p:cNvSpPr/>
          <p:nvPr/>
        </p:nvSpPr>
        <p:spPr>
          <a:xfrm>
            <a:off x="4875451" y="780881"/>
            <a:ext cx="1864497" cy="21941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这一轮迭代终止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得到社区划分结果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endParaRPr kumimoji="1" lang="en-US" altLang="zh-CN" dirty="0"/>
          </a:p>
        </p:txBody>
      </p:sp>
      <p:sp>
        <p:nvSpPr>
          <p:cNvPr id="6" name="Rectangle 7"/>
          <p:cNvSpPr/>
          <p:nvPr/>
        </p:nvSpPr>
        <p:spPr>
          <a:xfrm>
            <a:off x="768927" y="2266533"/>
            <a:ext cx="337635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{'A': 0, 'B': 0, 'C': 0, 'D': 0, </a:t>
            </a:r>
          </a:p>
          <a:p>
            <a:endParaRPr lang="en-US" dirty="0"/>
          </a:p>
          <a:p>
            <a:r>
              <a:rPr lang="en-US" dirty="0"/>
              <a:t>'E': 6, 'G': 6, 'F': 6, </a:t>
            </a:r>
          </a:p>
          <a:p>
            <a:endParaRPr lang="en-US" dirty="0"/>
          </a:p>
          <a:p>
            <a:r>
              <a:rPr lang="en-US" dirty="0"/>
              <a:t>'J': 9, 'H': 9, 'I': 9}</a:t>
            </a:r>
          </a:p>
        </p:txBody>
      </p:sp>
      <p:grpSp>
        <p:nvGrpSpPr>
          <p:cNvPr id="7" name="Group 92"/>
          <p:cNvGrpSpPr/>
          <p:nvPr/>
        </p:nvGrpSpPr>
        <p:grpSpPr>
          <a:xfrm>
            <a:off x="5288931" y="1238577"/>
            <a:ext cx="3500901" cy="3194548"/>
            <a:chOff x="5585145" y="1187061"/>
            <a:chExt cx="3500901" cy="3194548"/>
          </a:xfrm>
        </p:grpSpPr>
        <p:sp>
          <p:nvSpPr>
            <p:cNvPr id="8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9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0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1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2" name="Straight Connector 8"/>
            <p:cNvCxnSpPr>
              <a:stCxn id="8" idx="5"/>
              <a:endCxn id="11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"/>
            <p:cNvCxnSpPr>
              <a:stCxn id="9" idx="3"/>
              <a:endCxn id="10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"/>
            <p:cNvCxnSpPr>
              <a:stCxn id="8" idx="4"/>
              <a:endCxn id="10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/>
            <p:cNvCxnSpPr>
              <a:stCxn id="10" idx="6"/>
              <a:endCxn id="11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/>
            <p:cNvCxnSpPr>
              <a:stCxn id="8" idx="6"/>
              <a:endCxn id="9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1"/>
            <p:cNvCxnSpPr>
              <a:stCxn id="9" idx="6"/>
              <a:endCxn id="18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19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20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21" name="Straight Connector 27"/>
            <p:cNvCxnSpPr>
              <a:stCxn id="11" idx="6"/>
              <a:endCxn id="19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0"/>
            <p:cNvCxnSpPr>
              <a:stCxn id="18" idx="4"/>
              <a:endCxn id="19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3"/>
            <p:cNvCxnSpPr>
              <a:stCxn id="18" idx="6"/>
              <a:endCxn id="20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6"/>
            <p:cNvCxnSpPr>
              <a:stCxn id="19" idx="6"/>
              <a:endCxn id="20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26" name="Straight Connector 50"/>
            <p:cNvCxnSpPr>
              <a:stCxn id="25" idx="1"/>
              <a:endCxn id="19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5"/>
            <p:cNvCxnSpPr>
              <a:stCxn id="25" idx="0"/>
              <a:endCxn id="18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8"/>
            <p:cNvCxnSpPr>
              <a:stCxn id="25" idx="7"/>
              <a:endCxn id="20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30" name="Straight Connector 62"/>
            <p:cNvCxnSpPr>
              <a:stCxn id="18" idx="3"/>
              <a:endCxn id="29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32" name="Straight Connector 66"/>
            <p:cNvCxnSpPr>
              <a:stCxn id="31" idx="2"/>
              <a:endCxn id="29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69"/>
            <p:cNvCxnSpPr>
              <a:stCxn id="31" idx="6"/>
              <a:endCxn id="25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73"/>
            <p:cNvCxnSpPr>
              <a:stCxn id="29" idx="6"/>
              <a:endCxn id="25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82"/>
            <p:cNvCxnSpPr>
              <a:stCxn id="11" idx="5"/>
              <a:endCxn id="25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94"/>
          <p:cNvSpPr txBox="1"/>
          <p:nvPr/>
        </p:nvSpPr>
        <p:spPr>
          <a:xfrm>
            <a:off x="5313510" y="846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95"/>
          <p:cNvSpPr txBox="1"/>
          <p:nvPr/>
        </p:nvSpPr>
        <p:spPr>
          <a:xfrm>
            <a:off x="6404508" y="844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96"/>
          <p:cNvSpPr txBox="1"/>
          <p:nvPr/>
        </p:nvSpPr>
        <p:spPr>
          <a:xfrm>
            <a:off x="5319954" y="2853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97"/>
          <p:cNvSpPr txBox="1"/>
          <p:nvPr/>
        </p:nvSpPr>
        <p:spPr>
          <a:xfrm>
            <a:off x="6065887" y="2887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98"/>
          <p:cNvSpPr txBox="1"/>
          <p:nvPr/>
        </p:nvSpPr>
        <p:spPr>
          <a:xfrm>
            <a:off x="7674633" y="1017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TextBox 99"/>
          <p:cNvSpPr txBox="1"/>
          <p:nvPr/>
        </p:nvSpPr>
        <p:spPr>
          <a:xfrm>
            <a:off x="7372947" y="224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100"/>
          <p:cNvSpPr txBox="1"/>
          <p:nvPr/>
        </p:nvSpPr>
        <p:spPr>
          <a:xfrm>
            <a:off x="8542842" y="1612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101"/>
          <p:cNvSpPr txBox="1"/>
          <p:nvPr/>
        </p:nvSpPr>
        <p:spPr>
          <a:xfrm>
            <a:off x="8683468" y="3403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102"/>
          <p:cNvSpPr txBox="1"/>
          <p:nvPr/>
        </p:nvSpPr>
        <p:spPr>
          <a:xfrm>
            <a:off x="6013758" y="363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103"/>
          <p:cNvSpPr txBox="1"/>
          <p:nvPr/>
        </p:nvSpPr>
        <p:spPr>
          <a:xfrm>
            <a:off x="8014167" y="4218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Wingdings"/>
              </a:rPr>
              <a:t>将社区抽象成</a:t>
            </a:r>
            <a:r>
              <a:rPr lang="en-US" altLang="zh-CN" dirty="0">
                <a:sym typeface="Wingdings"/>
              </a:rPr>
              <a:t>super node</a:t>
            </a:r>
          </a:p>
          <a:p>
            <a:endParaRPr kumimoji="1" lang="en-US" altLang="zh-CN" dirty="0"/>
          </a:p>
        </p:txBody>
      </p:sp>
      <p:grpSp>
        <p:nvGrpSpPr>
          <p:cNvPr id="45" name="Group 92"/>
          <p:cNvGrpSpPr/>
          <p:nvPr/>
        </p:nvGrpSpPr>
        <p:grpSpPr>
          <a:xfrm>
            <a:off x="457200" y="1530195"/>
            <a:ext cx="3500901" cy="3194548"/>
            <a:chOff x="5585145" y="1187061"/>
            <a:chExt cx="3500901" cy="3194548"/>
          </a:xfrm>
        </p:grpSpPr>
        <p:sp>
          <p:nvSpPr>
            <p:cNvPr id="46" name="Oval 3"/>
            <p:cNvSpPr/>
            <p:nvPr/>
          </p:nvSpPr>
          <p:spPr>
            <a:xfrm>
              <a:off x="5585146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47" name="Oval 4"/>
            <p:cNvSpPr/>
            <p:nvPr/>
          </p:nvSpPr>
          <p:spPr>
            <a:xfrm>
              <a:off x="6664822" y="118706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48" name="Oval 5"/>
            <p:cNvSpPr/>
            <p:nvPr/>
          </p:nvSpPr>
          <p:spPr>
            <a:xfrm>
              <a:off x="5585145" y="236977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49" name="Oval 6"/>
            <p:cNvSpPr/>
            <p:nvPr/>
          </p:nvSpPr>
          <p:spPr>
            <a:xfrm>
              <a:off x="6510274" y="2434165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50" name="Straight Connector 8"/>
            <p:cNvCxnSpPr>
              <a:stCxn id="46" idx="5"/>
              <a:endCxn id="49" idx="1"/>
            </p:cNvCxnSpPr>
            <p:nvPr/>
          </p:nvCxnSpPr>
          <p:spPr>
            <a:xfrm>
              <a:off x="5903937" y="1505852"/>
              <a:ext cx="661033" cy="983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"/>
            <p:cNvCxnSpPr>
              <a:stCxn id="47" idx="3"/>
              <a:endCxn id="48" idx="7"/>
            </p:cNvCxnSpPr>
            <p:nvPr/>
          </p:nvCxnSpPr>
          <p:spPr>
            <a:xfrm flipH="1">
              <a:off x="5903936" y="1505852"/>
              <a:ext cx="815582" cy="918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2"/>
            <p:cNvCxnSpPr>
              <a:stCxn id="46" idx="4"/>
              <a:endCxn id="48" idx="0"/>
            </p:cNvCxnSpPr>
            <p:nvPr/>
          </p:nvCxnSpPr>
          <p:spPr>
            <a:xfrm flipH="1">
              <a:off x="5771889" y="1560548"/>
              <a:ext cx="1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5"/>
            <p:cNvCxnSpPr>
              <a:stCxn id="48" idx="6"/>
              <a:endCxn id="49" idx="2"/>
            </p:cNvCxnSpPr>
            <p:nvPr/>
          </p:nvCxnSpPr>
          <p:spPr>
            <a:xfrm>
              <a:off x="5958632" y="2556515"/>
              <a:ext cx="551642" cy="643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8"/>
            <p:cNvCxnSpPr>
              <a:stCxn id="46" idx="6"/>
              <a:endCxn id="47" idx="2"/>
            </p:cNvCxnSpPr>
            <p:nvPr/>
          </p:nvCxnSpPr>
          <p:spPr>
            <a:xfrm>
              <a:off x="5958633" y="1373805"/>
              <a:ext cx="7061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1"/>
            <p:cNvCxnSpPr>
              <a:stCxn id="47" idx="6"/>
              <a:endCxn id="56" idx="2"/>
            </p:cNvCxnSpPr>
            <p:nvPr/>
          </p:nvCxnSpPr>
          <p:spPr>
            <a:xfrm>
              <a:off x="7038309" y="1373805"/>
              <a:ext cx="770582" cy="18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22"/>
            <p:cNvSpPr/>
            <p:nvPr/>
          </p:nvSpPr>
          <p:spPr>
            <a:xfrm>
              <a:off x="7808891" y="136736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sp>
          <p:nvSpPr>
            <p:cNvPr id="57" name="Oval 23"/>
            <p:cNvSpPr/>
            <p:nvPr/>
          </p:nvSpPr>
          <p:spPr>
            <a:xfrm>
              <a:off x="7808891" y="255007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en-US" dirty="0"/>
            </a:p>
          </p:txBody>
        </p:sp>
        <p:sp>
          <p:nvSpPr>
            <p:cNvPr id="58" name="Oval 24"/>
            <p:cNvSpPr/>
            <p:nvPr/>
          </p:nvSpPr>
          <p:spPr>
            <a:xfrm>
              <a:off x="8712559" y="1958721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cxnSp>
          <p:nvCxnSpPr>
            <p:cNvPr id="59" name="Straight Connector 27"/>
            <p:cNvCxnSpPr>
              <a:stCxn id="49" idx="6"/>
              <a:endCxn id="57" idx="2"/>
            </p:cNvCxnSpPr>
            <p:nvPr/>
          </p:nvCxnSpPr>
          <p:spPr>
            <a:xfrm>
              <a:off x="6883761" y="2620909"/>
              <a:ext cx="925130" cy="1159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30"/>
            <p:cNvCxnSpPr>
              <a:stCxn id="56" idx="4"/>
              <a:endCxn id="57" idx="0"/>
            </p:cNvCxnSpPr>
            <p:nvPr/>
          </p:nvCxnSpPr>
          <p:spPr>
            <a:xfrm>
              <a:off x="7995635" y="1740854"/>
              <a:ext cx="0" cy="809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33"/>
            <p:cNvCxnSpPr>
              <a:stCxn id="56" idx="6"/>
              <a:endCxn id="58" idx="1"/>
            </p:cNvCxnSpPr>
            <p:nvPr/>
          </p:nvCxnSpPr>
          <p:spPr>
            <a:xfrm>
              <a:off x="8182378" y="1554111"/>
              <a:ext cx="584877" cy="459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36"/>
            <p:cNvCxnSpPr>
              <a:stCxn id="57" idx="6"/>
              <a:endCxn id="58" idx="3"/>
            </p:cNvCxnSpPr>
            <p:nvPr/>
          </p:nvCxnSpPr>
          <p:spPr>
            <a:xfrm flipV="1">
              <a:off x="8182378" y="2277512"/>
              <a:ext cx="584877" cy="4593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49"/>
            <p:cNvSpPr/>
            <p:nvPr/>
          </p:nvSpPr>
          <p:spPr>
            <a:xfrm>
              <a:off x="8527963" y="3284170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</a:t>
              </a:r>
              <a:endParaRPr lang="en-US" dirty="0"/>
            </a:p>
          </p:txBody>
        </p:sp>
        <p:cxnSp>
          <p:nvCxnSpPr>
            <p:cNvPr id="64" name="Straight Connector 50"/>
            <p:cNvCxnSpPr>
              <a:stCxn id="63" idx="1"/>
              <a:endCxn id="57" idx="5"/>
            </p:cNvCxnSpPr>
            <p:nvPr/>
          </p:nvCxnSpPr>
          <p:spPr>
            <a:xfrm flipH="1" flipV="1">
              <a:off x="8127682" y="2868868"/>
              <a:ext cx="454977" cy="469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5"/>
            <p:cNvCxnSpPr>
              <a:stCxn id="63" idx="0"/>
              <a:endCxn id="56" idx="5"/>
            </p:cNvCxnSpPr>
            <p:nvPr/>
          </p:nvCxnSpPr>
          <p:spPr>
            <a:xfrm flipH="1" flipV="1">
              <a:off x="8127682" y="1686158"/>
              <a:ext cx="587025" cy="15980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8"/>
            <p:cNvCxnSpPr>
              <a:stCxn id="63" idx="7"/>
              <a:endCxn id="58" idx="4"/>
            </p:cNvCxnSpPr>
            <p:nvPr/>
          </p:nvCxnSpPr>
          <p:spPr>
            <a:xfrm flipV="1">
              <a:off x="8846754" y="2332208"/>
              <a:ext cx="52549" cy="10066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1"/>
            <p:cNvSpPr/>
            <p:nvPr/>
          </p:nvSpPr>
          <p:spPr>
            <a:xfrm>
              <a:off x="6693909" y="3536937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H</a:t>
              </a:r>
              <a:endParaRPr lang="en-US" dirty="0"/>
            </a:p>
          </p:txBody>
        </p:sp>
        <p:cxnSp>
          <p:nvCxnSpPr>
            <p:cNvPr id="68" name="Straight Connector 62"/>
            <p:cNvCxnSpPr>
              <a:stCxn id="56" idx="3"/>
              <a:endCxn id="67" idx="0"/>
            </p:cNvCxnSpPr>
            <p:nvPr/>
          </p:nvCxnSpPr>
          <p:spPr>
            <a:xfrm flipH="1">
              <a:off x="6880653" y="1686158"/>
              <a:ext cx="982934" cy="18507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5"/>
            <p:cNvSpPr/>
            <p:nvPr/>
          </p:nvSpPr>
          <p:spPr>
            <a:xfrm>
              <a:off x="7797679" y="4008122"/>
              <a:ext cx="373487" cy="3734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endParaRPr lang="en-US" dirty="0"/>
            </a:p>
          </p:txBody>
        </p:sp>
        <p:cxnSp>
          <p:nvCxnSpPr>
            <p:cNvPr id="70" name="Straight Connector 66"/>
            <p:cNvCxnSpPr>
              <a:stCxn id="69" idx="2"/>
              <a:endCxn id="67" idx="5"/>
            </p:cNvCxnSpPr>
            <p:nvPr/>
          </p:nvCxnSpPr>
          <p:spPr>
            <a:xfrm flipH="1" flipV="1">
              <a:off x="7012700" y="3855728"/>
              <a:ext cx="784979" cy="3391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69"/>
            <p:cNvCxnSpPr>
              <a:stCxn id="69" idx="6"/>
              <a:endCxn id="63" idx="4"/>
            </p:cNvCxnSpPr>
            <p:nvPr/>
          </p:nvCxnSpPr>
          <p:spPr>
            <a:xfrm flipV="1">
              <a:off x="8171166" y="3657657"/>
              <a:ext cx="543541" cy="5372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3"/>
            <p:cNvCxnSpPr>
              <a:stCxn id="67" idx="6"/>
              <a:endCxn id="63" idx="3"/>
            </p:cNvCxnSpPr>
            <p:nvPr/>
          </p:nvCxnSpPr>
          <p:spPr>
            <a:xfrm flipV="1">
              <a:off x="7067396" y="3602961"/>
              <a:ext cx="1515263" cy="120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82"/>
            <p:cNvCxnSpPr>
              <a:stCxn id="49" idx="5"/>
              <a:endCxn id="63" idx="2"/>
            </p:cNvCxnSpPr>
            <p:nvPr/>
          </p:nvCxnSpPr>
          <p:spPr>
            <a:xfrm>
              <a:off x="6829065" y="2752956"/>
              <a:ext cx="1698898" cy="717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94"/>
          <p:cNvSpPr txBox="1"/>
          <p:nvPr/>
        </p:nvSpPr>
        <p:spPr>
          <a:xfrm>
            <a:off x="481779" y="11383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TextBox 95"/>
          <p:cNvSpPr txBox="1"/>
          <p:nvPr/>
        </p:nvSpPr>
        <p:spPr>
          <a:xfrm>
            <a:off x="1572777" y="1136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96"/>
          <p:cNvSpPr txBox="1"/>
          <p:nvPr/>
        </p:nvSpPr>
        <p:spPr>
          <a:xfrm>
            <a:off x="488223" y="31449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" name="TextBox 97"/>
          <p:cNvSpPr txBox="1"/>
          <p:nvPr/>
        </p:nvSpPr>
        <p:spPr>
          <a:xfrm>
            <a:off x="1234156" y="31786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98"/>
          <p:cNvSpPr txBox="1"/>
          <p:nvPr/>
        </p:nvSpPr>
        <p:spPr>
          <a:xfrm>
            <a:off x="2842902" y="13087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TextBox 99"/>
          <p:cNvSpPr txBox="1"/>
          <p:nvPr/>
        </p:nvSpPr>
        <p:spPr>
          <a:xfrm>
            <a:off x="2541216" y="2535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TextBox 100"/>
          <p:cNvSpPr txBox="1"/>
          <p:nvPr/>
        </p:nvSpPr>
        <p:spPr>
          <a:xfrm>
            <a:off x="3711111" y="19036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TextBox 101"/>
          <p:cNvSpPr txBox="1"/>
          <p:nvPr/>
        </p:nvSpPr>
        <p:spPr>
          <a:xfrm>
            <a:off x="3851737" y="369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" name="TextBox 102"/>
          <p:cNvSpPr txBox="1"/>
          <p:nvPr/>
        </p:nvSpPr>
        <p:spPr>
          <a:xfrm>
            <a:off x="1182027" y="3926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TextBox 103"/>
          <p:cNvSpPr txBox="1"/>
          <p:nvPr/>
        </p:nvSpPr>
        <p:spPr>
          <a:xfrm>
            <a:off x="3182436" y="4510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Oval 43"/>
          <p:cNvSpPr>
            <a:spLocks noChangeAspect="1"/>
          </p:cNvSpPr>
          <p:nvPr/>
        </p:nvSpPr>
        <p:spPr>
          <a:xfrm>
            <a:off x="5779669" y="1808233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US" dirty="0"/>
          </a:p>
        </p:txBody>
      </p:sp>
      <p:sp>
        <p:nvSpPr>
          <p:cNvPr id="85" name="Oval 44"/>
          <p:cNvSpPr>
            <a:spLocks noChangeAspect="1"/>
          </p:cNvSpPr>
          <p:nvPr/>
        </p:nvSpPr>
        <p:spPr>
          <a:xfrm>
            <a:off x="7116925" y="2560857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6" name="Oval 45"/>
          <p:cNvSpPr>
            <a:spLocks noChangeAspect="1"/>
          </p:cNvSpPr>
          <p:nvPr/>
        </p:nvSpPr>
        <p:spPr>
          <a:xfrm>
            <a:off x="5920157" y="3546950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87" name="TextBox 48"/>
          <p:cNvSpPr txBox="1"/>
          <p:nvPr/>
        </p:nvSpPr>
        <p:spPr>
          <a:xfrm>
            <a:off x="5821267" y="14084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10</a:t>
            </a:r>
            <a:endParaRPr lang="en-US" i="1" dirty="0"/>
          </a:p>
        </p:txBody>
      </p:sp>
      <p:cxnSp>
        <p:nvCxnSpPr>
          <p:cNvPr id="88" name="Straight Connector 51"/>
          <p:cNvCxnSpPr>
            <a:stCxn id="84" idx="5"/>
            <a:endCxn id="85" idx="1"/>
          </p:cNvCxnSpPr>
          <p:nvPr/>
        </p:nvCxnSpPr>
        <p:spPr>
          <a:xfrm>
            <a:off x="6209860" y="2238424"/>
            <a:ext cx="980874" cy="396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52"/>
          <p:cNvSpPr txBox="1"/>
          <p:nvPr/>
        </p:nvSpPr>
        <p:spPr>
          <a:xfrm>
            <a:off x="7567677" y="281985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sp>
        <p:nvSpPr>
          <p:cNvPr id="90" name="TextBox 53"/>
          <p:cNvSpPr txBox="1"/>
          <p:nvPr/>
        </p:nvSpPr>
        <p:spPr>
          <a:xfrm>
            <a:off x="5495796" y="416866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cxnSp>
        <p:nvCxnSpPr>
          <p:cNvPr id="91" name="Straight Connector 54"/>
          <p:cNvCxnSpPr>
            <a:stCxn id="86" idx="7"/>
            <a:endCxn id="85" idx="3"/>
          </p:cNvCxnSpPr>
          <p:nvPr/>
        </p:nvCxnSpPr>
        <p:spPr>
          <a:xfrm flipV="1">
            <a:off x="6350348" y="2991048"/>
            <a:ext cx="840386" cy="629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57"/>
          <p:cNvCxnSpPr>
            <a:stCxn id="86" idx="0"/>
            <a:endCxn id="84" idx="4"/>
          </p:cNvCxnSpPr>
          <p:nvPr/>
        </p:nvCxnSpPr>
        <p:spPr>
          <a:xfrm flipH="1" flipV="1">
            <a:off x="6031669" y="2312233"/>
            <a:ext cx="140488" cy="123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ight Arrow 25"/>
          <p:cNvSpPr/>
          <p:nvPr/>
        </p:nvSpPr>
        <p:spPr>
          <a:xfrm>
            <a:off x="4696234" y="2697808"/>
            <a:ext cx="399245" cy="553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63"/>
          <p:cNvSpPr txBox="1"/>
          <p:nvPr/>
        </p:nvSpPr>
        <p:spPr>
          <a:xfrm>
            <a:off x="6472287" y="18957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2</a:t>
            </a:r>
            <a:endParaRPr lang="en-US" i="1" dirty="0"/>
          </a:p>
        </p:txBody>
      </p:sp>
      <p:sp>
        <p:nvSpPr>
          <p:cNvPr id="95" name="TextBox 64"/>
          <p:cNvSpPr txBox="1"/>
          <p:nvPr/>
        </p:nvSpPr>
        <p:spPr>
          <a:xfrm>
            <a:off x="5153459" y="30648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1</a:t>
            </a:r>
            <a:endParaRPr lang="en-US" i="1" dirty="0"/>
          </a:p>
        </p:txBody>
      </p:sp>
      <p:sp>
        <p:nvSpPr>
          <p:cNvPr id="96" name="TextBox 67"/>
          <p:cNvSpPr txBox="1"/>
          <p:nvPr/>
        </p:nvSpPr>
        <p:spPr>
          <a:xfrm>
            <a:off x="6602348" y="33348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endParaRPr lang="en-US" i="1" dirty="0"/>
          </a:p>
        </p:txBody>
      </p:sp>
      <p:sp>
        <p:nvSpPr>
          <p:cNvPr id="97" name="TextBox 68"/>
          <p:cNvSpPr txBox="1"/>
          <p:nvPr/>
        </p:nvSpPr>
        <p:spPr>
          <a:xfrm>
            <a:off x="5382004" y="183388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8" name="TextBox 70"/>
          <p:cNvSpPr txBox="1"/>
          <p:nvPr/>
        </p:nvSpPr>
        <p:spPr>
          <a:xfrm>
            <a:off x="7740443" y="22931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71"/>
          <p:cNvSpPr txBox="1"/>
          <p:nvPr/>
        </p:nvSpPr>
        <p:spPr>
          <a:xfrm>
            <a:off x="5426738" y="362202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0" name="直接连接符 99"/>
          <p:cNvCxnSpPr/>
          <p:nvPr/>
        </p:nvCxnSpPr>
        <p:spPr>
          <a:xfrm flipH="1">
            <a:off x="2000883" y="1599356"/>
            <a:ext cx="232817" cy="1480599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1753765" y="3153999"/>
            <a:ext cx="292039" cy="156182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1701120" y="3334853"/>
            <a:ext cx="2580701" cy="212097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733707" y="4005312"/>
            <a:ext cx="2149948" cy="8617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ym typeface="Wingdings"/>
              </a:rPr>
              <a:t>验算：</a:t>
            </a:r>
            <a:r>
              <a:rPr lang="en-US" altLang="zh-CN" sz="1600" dirty="0" smtClean="0">
                <a:sym typeface="Wingdings"/>
              </a:rPr>
              <a:t>10+6+6 =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ym typeface="Wingdings"/>
              </a:rPr>
              <a:t>2*2+4*2 + 1*2 =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ym typeface="Wingdings"/>
              </a:rPr>
              <a:t>22+14 = 36 = 2*m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058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ym typeface="Wingdings"/>
                  </a:rPr>
                  <a:t>将社区抽象成</a:t>
                </a:r>
                <a:r>
                  <a:rPr lang="en-US" altLang="zh-CN" dirty="0">
                    <a:sym typeface="Wingdings"/>
                  </a:rPr>
                  <a:t>super node</a:t>
                </a:r>
              </a:p>
              <a:p>
                <a:r>
                  <a:rPr lang="zh-CN" altLang="en-US" dirty="0">
                    <a:sym typeface="Wingdings"/>
                  </a:rPr>
                  <a:t>枚举一个节点的序列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>
                    <a:sym typeface="Wingdings"/>
                  </a:rPr>
                  <a:t>节点：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/>
                  </a:rPr>
                  <a:t>1</a:t>
                </a:r>
                <a:r>
                  <a:rPr lang="en-US" altLang="zh-CN" dirty="0">
                    <a:sym typeface="Wingdings"/>
                  </a:rPr>
                  <a:t>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2,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0</a:t>
                </a:r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zh-CN" altLang="en-US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社区：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{0</a:t>
                </a:r>
                <a:r>
                  <a:rPr lang="cs-CZ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, 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9}</a:t>
                </a:r>
              </a:p>
              <a:p>
                <a:r>
                  <a:rPr lang="zh-CN" altLang="en-US" sz="22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模块度计算</a:t>
                </a:r>
                <a:endParaRPr lang="en-US" altLang="zh-CN" sz="2200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→1</m:t>
                        </m:r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sym typeface="Wingdings"/>
                      </a:rPr>
                      <m:t>0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mr-IN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0</m:t>
                        </m:r>
                        <m:r>
                          <a:rPr lang="zh-CN" altLang="en-US" sz="1600" i="1">
                            <a:latin typeface="Cambria Math" charset="0"/>
                            <a:sym typeface="Wingdings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2+4</m:t>
                            </m:r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0</m:t>
                    </m:r>
                  </m:oMath>
                </a14:m>
                <a:endParaRPr lang="en-US" altLang="zh-CN" sz="16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1→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sym typeface="Wingdings"/>
                      </a:rPr>
                      <m:t>2−</m:t>
                    </m:r>
                    <m:f>
                      <m:fPr>
                        <m:ctrlPr>
                          <a:rPr lang="mr-IN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(10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+2+1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  <m:r>
                          <a:rPr lang="zh-CN" altLang="en-US" sz="1600" i="1">
                            <a:latin typeface="Cambria Math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2+4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6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𝟏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𝟒</m:t>
                    </m:r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mr-IN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𝟔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𝟒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  <m:r>
                          <a:rPr lang="zh-CN" altLang="en-US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𝟒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𝟏𝟖</m:t>
                        </m:r>
                      </m:den>
                    </m:f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𝟕𝟖</m:t>
                        </m:r>
                      </m:num>
                      <m:den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b="1" dirty="0">
                  <a:sym typeface="Wingdings"/>
                </a:endParaRPr>
              </a:p>
              <a:p>
                <a:r>
                  <a:rPr lang="zh-CN" altLang="en-US" dirty="0">
                    <a:sym typeface="Wingdings"/>
                  </a:rPr>
                  <a:t>将节点</a:t>
                </a:r>
                <a:r>
                  <a:rPr lang="en-US" altLang="zh-CN" dirty="0">
                    <a:sym typeface="Wingdings"/>
                  </a:rPr>
                  <a:t>1</a:t>
                </a:r>
                <a:r>
                  <a:rPr lang="zh-CN" altLang="en-US" dirty="0">
                    <a:sym typeface="Wingdings"/>
                  </a:rPr>
                  <a:t>合并到社区</a:t>
                </a:r>
                <a:r>
                  <a:rPr lang="en-US" altLang="zh-CN" dirty="0">
                    <a:sym typeface="Wingdings"/>
                  </a:rPr>
                  <a:t>9</a:t>
                </a:r>
              </a:p>
              <a:p>
                <a:pPr lvl="1"/>
                <a:endParaRPr lang="en-US" altLang="zh-CN" dirty="0">
                  <a:sym typeface="Wingdings"/>
                </a:endParaRPr>
              </a:p>
              <a:p>
                <a:endParaRPr lang="en-US" altLang="zh-CN" dirty="0"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774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43"/>
          <p:cNvSpPr>
            <a:spLocks noChangeAspect="1"/>
          </p:cNvSpPr>
          <p:nvPr/>
        </p:nvSpPr>
        <p:spPr>
          <a:xfrm>
            <a:off x="5779669" y="1808233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US" dirty="0"/>
          </a:p>
        </p:txBody>
      </p:sp>
      <p:sp>
        <p:nvSpPr>
          <p:cNvPr id="7" name="Oval 44"/>
          <p:cNvSpPr>
            <a:spLocks noChangeAspect="1"/>
          </p:cNvSpPr>
          <p:nvPr/>
        </p:nvSpPr>
        <p:spPr>
          <a:xfrm>
            <a:off x="7116925" y="2560857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Oval 45"/>
          <p:cNvSpPr>
            <a:spLocks noChangeAspect="1"/>
          </p:cNvSpPr>
          <p:nvPr/>
        </p:nvSpPr>
        <p:spPr>
          <a:xfrm>
            <a:off x="5920157" y="3546950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TextBox 48"/>
          <p:cNvSpPr txBox="1"/>
          <p:nvPr/>
        </p:nvSpPr>
        <p:spPr>
          <a:xfrm>
            <a:off x="5821267" y="14084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10</a:t>
            </a:r>
            <a:endParaRPr lang="en-US" i="1" dirty="0"/>
          </a:p>
        </p:txBody>
      </p:sp>
      <p:cxnSp>
        <p:nvCxnSpPr>
          <p:cNvPr id="10" name="Straight Connector 51"/>
          <p:cNvCxnSpPr>
            <a:stCxn id="6" idx="5"/>
            <a:endCxn id="7" idx="1"/>
          </p:cNvCxnSpPr>
          <p:nvPr/>
        </p:nvCxnSpPr>
        <p:spPr>
          <a:xfrm>
            <a:off x="6209860" y="2238424"/>
            <a:ext cx="980874" cy="396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52"/>
          <p:cNvSpPr txBox="1"/>
          <p:nvPr/>
        </p:nvSpPr>
        <p:spPr>
          <a:xfrm>
            <a:off x="7567677" y="281985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sp>
        <p:nvSpPr>
          <p:cNvPr id="12" name="TextBox 53"/>
          <p:cNvSpPr txBox="1"/>
          <p:nvPr/>
        </p:nvSpPr>
        <p:spPr>
          <a:xfrm>
            <a:off x="5495796" y="416866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cxnSp>
        <p:nvCxnSpPr>
          <p:cNvPr id="13" name="Straight Connector 54"/>
          <p:cNvCxnSpPr>
            <a:stCxn id="8" idx="7"/>
            <a:endCxn id="7" idx="3"/>
          </p:cNvCxnSpPr>
          <p:nvPr/>
        </p:nvCxnSpPr>
        <p:spPr>
          <a:xfrm flipV="1">
            <a:off x="6350348" y="2991048"/>
            <a:ext cx="840386" cy="629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7"/>
          <p:cNvCxnSpPr>
            <a:stCxn id="8" idx="0"/>
            <a:endCxn id="6" idx="4"/>
          </p:cNvCxnSpPr>
          <p:nvPr/>
        </p:nvCxnSpPr>
        <p:spPr>
          <a:xfrm flipH="1" flipV="1">
            <a:off x="6031669" y="2312233"/>
            <a:ext cx="140488" cy="123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63"/>
          <p:cNvSpPr txBox="1"/>
          <p:nvPr/>
        </p:nvSpPr>
        <p:spPr>
          <a:xfrm>
            <a:off x="6472287" y="18957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2</a:t>
            </a:r>
            <a:endParaRPr lang="en-US" i="1" dirty="0"/>
          </a:p>
        </p:txBody>
      </p:sp>
      <p:sp>
        <p:nvSpPr>
          <p:cNvPr id="17" name="TextBox 64"/>
          <p:cNvSpPr txBox="1"/>
          <p:nvPr/>
        </p:nvSpPr>
        <p:spPr>
          <a:xfrm>
            <a:off x="5153459" y="30648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1</a:t>
            </a:r>
            <a:endParaRPr lang="en-US" i="1" dirty="0"/>
          </a:p>
        </p:txBody>
      </p:sp>
      <p:sp>
        <p:nvSpPr>
          <p:cNvPr id="18" name="TextBox 67"/>
          <p:cNvSpPr txBox="1"/>
          <p:nvPr/>
        </p:nvSpPr>
        <p:spPr>
          <a:xfrm>
            <a:off x="6602348" y="33348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endParaRPr lang="en-US" i="1" dirty="0"/>
          </a:p>
        </p:txBody>
      </p:sp>
      <p:sp>
        <p:nvSpPr>
          <p:cNvPr id="19" name="TextBox 68"/>
          <p:cNvSpPr txBox="1"/>
          <p:nvPr/>
        </p:nvSpPr>
        <p:spPr>
          <a:xfrm>
            <a:off x="5382004" y="183388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70"/>
          <p:cNvSpPr txBox="1"/>
          <p:nvPr/>
        </p:nvSpPr>
        <p:spPr>
          <a:xfrm>
            <a:off x="7740443" y="22931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71"/>
          <p:cNvSpPr txBox="1"/>
          <p:nvPr/>
        </p:nvSpPr>
        <p:spPr>
          <a:xfrm>
            <a:off x="5426738" y="362202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89"/>
          <p:cNvSpPr txBox="1"/>
          <p:nvPr/>
        </p:nvSpPr>
        <p:spPr>
          <a:xfrm>
            <a:off x="7886665" y="148318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ight Arrow 90"/>
          <p:cNvSpPr/>
          <p:nvPr/>
        </p:nvSpPr>
        <p:spPr>
          <a:xfrm rot="16200000">
            <a:off x="7878721" y="1939128"/>
            <a:ext cx="310132" cy="29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ym typeface="Wingdings"/>
                  </a:rPr>
                  <a:t>将社区抽象成</a:t>
                </a:r>
                <a:r>
                  <a:rPr lang="en-US" altLang="zh-CN" dirty="0">
                    <a:sym typeface="Wingdings"/>
                  </a:rPr>
                  <a:t>super node</a:t>
                </a:r>
              </a:p>
              <a:p>
                <a:r>
                  <a:rPr lang="zh-CN" altLang="en-US" dirty="0">
                    <a:sym typeface="Wingdings"/>
                  </a:rPr>
                  <a:t>枚举一个节点的序列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>
                    <a:sym typeface="Wingdings"/>
                  </a:rPr>
                  <a:t>节点：</a:t>
                </a:r>
                <a:r>
                  <a:rPr lang="en-US" altLang="zh-CN" dirty="0">
                    <a:sym typeface="Wingdings"/>
                  </a:rPr>
                  <a:t>1,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/>
                  </a:rPr>
                  <a:t>2</a:t>
                </a:r>
                <a:r>
                  <a:rPr lang="en-US" altLang="zh-CN" dirty="0">
                    <a:sym typeface="Wingdings"/>
                  </a:rPr>
                  <a:t>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0</a:t>
                </a:r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zh-CN" altLang="en-US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社区：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{0</a:t>
                </a:r>
                <a:r>
                  <a:rPr lang="zh-CN" altLang="en-US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9}</a:t>
                </a:r>
              </a:p>
              <a:p>
                <a:r>
                  <a:rPr lang="zh-CN" altLang="en-US" sz="22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模块度计算</a:t>
                </a:r>
                <a:endParaRPr lang="en-US" altLang="zh-CN" sz="2200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</m:oMath>
                </a14:m>
                <a:r>
                  <a:rPr lang="en-US" altLang="zh-CN" sz="1600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4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6+2+4</m:t>
                                </m:r>
                              </m:e>
                            </m:d>
                            <m:r>
                              <a:rPr lang="zh-CN" altLang="en-US" sz="1600" i="1">
                                <a:latin typeface="Cambria Math" charset="0"/>
                                <a:sym typeface="Wingdings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1+4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−84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sym typeface="Wingdings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mr-IN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(10+2+1)</m:t>
                        </m:r>
                        <m:r>
                          <a:rPr lang="zh-CN" altLang="en-US" sz="1600" i="1">
                            <a:latin typeface="Cambria Math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1+4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−47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sz="16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sym typeface="Wingdings"/>
                      </a:rPr>
                      <m:t>4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mr-IN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sym typeface="Wingdings"/>
                          </a:rPr>
                          <m:t>6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+2+4)</m:t>
                        </m:r>
                        <m:r>
                          <a:rPr lang="zh-CN" altLang="en-US" sz="1600" i="1">
                            <a:latin typeface="Cambria Math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+4)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84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2∗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18</m:t>
                        </m:r>
                      </m:den>
                    </m:f>
                  </m:oMath>
                </a14:m>
                <a:endParaRPr lang="en-US" altLang="zh-CN" dirty="0">
                  <a:sym typeface="Wingdings"/>
                </a:endParaRPr>
              </a:p>
              <a:p>
                <a:r>
                  <a:rPr lang="zh-CN" altLang="en-US" dirty="0">
                    <a:sym typeface="Wingdings"/>
                  </a:rPr>
                  <a:t>将节点</a:t>
                </a:r>
                <a:r>
                  <a:rPr lang="en-US" altLang="zh-CN" dirty="0">
                    <a:sym typeface="Wingdings"/>
                  </a:rPr>
                  <a:t>2</a:t>
                </a:r>
                <a:r>
                  <a:rPr lang="zh-CN" altLang="en-US" dirty="0">
                    <a:sym typeface="Wingdings"/>
                  </a:rPr>
                  <a:t>不动</a:t>
                </a:r>
                <a:endParaRPr lang="en-US" altLang="zh-CN" dirty="0">
                  <a:sym typeface="Wingdings"/>
                </a:endParaRP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774" b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43"/>
          <p:cNvSpPr>
            <a:spLocks noChangeAspect="1"/>
          </p:cNvSpPr>
          <p:nvPr/>
        </p:nvSpPr>
        <p:spPr>
          <a:xfrm>
            <a:off x="5779669" y="1808233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US" dirty="0"/>
          </a:p>
        </p:txBody>
      </p:sp>
      <p:sp>
        <p:nvSpPr>
          <p:cNvPr id="7" name="Oval 44"/>
          <p:cNvSpPr>
            <a:spLocks noChangeAspect="1"/>
          </p:cNvSpPr>
          <p:nvPr/>
        </p:nvSpPr>
        <p:spPr>
          <a:xfrm>
            <a:off x="7116925" y="2560857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Oval 45"/>
          <p:cNvSpPr>
            <a:spLocks noChangeAspect="1"/>
          </p:cNvSpPr>
          <p:nvPr/>
        </p:nvSpPr>
        <p:spPr>
          <a:xfrm>
            <a:off x="5920157" y="3546950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TextBox 48"/>
          <p:cNvSpPr txBox="1"/>
          <p:nvPr/>
        </p:nvSpPr>
        <p:spPr>
          <a:xfrm>
            <a:off x="5821267" y="14084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10</a:t>
            </a:r>
            <a:endParaRPr lang="en-US" i="1" dirty="0"/>
          </a:p>
        </p:txBody>
      </p:sp>
      <p:cxnSp>
        <p:nvCxnSpPr>
          <p:cNvPr id="10" name="Straight Connector 51"/>
          <p:cNvCxnSpPr>
            <a:stCxn id="6" idx="5"/>
            <a:endCxn id="7" idx="1"/>
          </p:cNvCxnSpPr>
          <p:nvPr/>
        </p:nvCxnSpPr>
        <p:spPr>
          <a:xfrm>
            <a:off x="6209860" y="2238424"/>
            <a:ext cx="980874" cy="396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52"/>
          <p:cNvSpPr txBox="1"/>
          <p:nvPr/>
        </p:nvSpPr>
        <p:spPr>
          <a:xfrm>
            <a:off x="7567677" y="281985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sp>
        <p:nvSpPr>
          <p:cNvPr id="12" name="TextBox 53"/>
          <p:cNvSpPr txBox="1"/>
          <p:nvPr/>
        </p:nvSpPr>
        <p:spPr>
          <a:xfrm>
            <a:off x="5495796" y="416866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cxnSp>
        <p:nvCxnSpPr>
          <p:cNvPr id="13" name="Straight Connector 54"/>
          <p:cNvCxnSpPr>
            <a:stCxn id="8" idx="7"/>
            <a:endCxn id="7" idx="3"/>
          </p:cNvCxnSpPr>
          <p:nvPr/>
        </p:nvCxnSpPr>
        <p:spPr>
          <a:xfrm flipV="1">
            <a:off x="6350348" y="2991048"/>
            <a:ext cx="840386" cy="629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7"/>
          <p:cNvCxnSpPr>
            <a:stCxn id="8" idx="0"/>
            <a:endCxn id="6" idx="4"/>
          </p:cNvCxnSpPr>
          <p:nvPr/>
        </p:nvCxnSpPr>
        <p:spPr>
          <a:xfrm flipH="1" flipV="1">
            <a:off x="6031669" y="2312233"/>
            <a:ext cx="140488" cy="123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63"/>
          <p:cNvSpPr txBox="1"/>
          <p:nvPr/>
        </p:nvSpPr>
        <p:spPr>
          <a:xfrm>
            <a:off x="6472287" y="18957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2</a:t>
            </a:r>
            <a:endParaRPr lang="en-US" i="1" dirty="0"/>
          </a:p>
        </p:txBody>
      </p:sp>
      <p:sp>
        <p:nvSpPr>
          <p:cNvPr id="16" name="TextBox 64"/>
          <p:cNvSpPr txBox="1"/>
          <p:nvPr/>
        </p:nvSpPr>
        <p:spPr>
          <a:xfrm>
            <a:off x="5153459" y="30648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1</a:t>
            </a:r>
            <a:endParaRPr lang="en-US" i="1" dirty="0"/>
          </a:p>
        </p:txBody>
      </p:sp>
      <p:sp>
        <p:nvSpPr>
          <p:cNvPr id="17" name="TextBox 67"/>
          <p:cNvSpPr txBox="1"/>
          <p:nvPr/>
        </p:nvSpPr>
        <p:spPr>
          <a:xfrm>
            <a:off x="6602348" y="33348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endParaRPr lang="en-US" i="1" dirty="0"/>
          </a:p>
        </p:txBody>
      </p:sp>
      <p:sp>
        <p:nvSpPr>
          <p:cNvPr id="18" name="TextBox 68"/>
          <p:cNvSpPr txBox="1"/>
          <p:nvPr/>
        </p:nvSpPr>
        <p:spPr>
          <a:xfrm>
            <a:off x="5382004" y="183388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70"/>
          <p:cNvSpPr txBox="1"/>
          <p:nvPr/>
        </p:nvSpPr>
        <p:spPr>
          <a:xfrm>
            <a:off x="7740443" y="22931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c9</a:t>
            </a:r>
          </a:p>
        </p:txBody>
      </p:sp>
      <p:sp>
        <p:nvSpPr>
          <p:cNvPr id="20" name="TextBox 71"/>
          <p:cNvSpPr txBox="1"/>
          <p:nvPr/>
        </p:nvSpPr>
        <p:spPr>
          <a:xfrm>
            <a:off x="5426738" y="362202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9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>
                    <a:sym typeface="Wingdings"/>
                  </a:rPr>
                  <a:t>将社区抽象成</a:t>
                </a:r>
                <a:r>
                  <a:rPr lang="en-US" altLang="zh-CN" dirty="0">
                    <a:sym typeface="Wingdings"/>
                  </a:rPr>
                  <a:t>super node</a:t>
                </a:r>
              </a:p>
              <a:p>
                <a:r>
                  <a:rPr lang="zh-CN" altLang="en-US" dirty="0">
                    <a:sym typeface="Wingdings"/>
                  </a:rPr>
                  <a:t>枚举一个节点的序列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>
                    <a:sym typeface="Wingdings"/>
                  </a:rPr>
                  <a:t>节点：</a:t>
                </a:r>
                <a:r>
                  <a:rPr lang="en-US" altLang="zh-CN" dirty="0">
                    <a:sym typeface="Wingdings"/>
                  </a:rPr>
                  <a:t>1,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2,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sym typeface="Wingdings"/>
                  </a:rPr>
                  <a:t>0</a:t>
                </a:r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邻居社区：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  <a:sym typeface="Wingdings"/>
                </a:endParaRPr>
              </a:p>
              <a:p>
                <a:pPr lvl="1"/>
                <a:r>
                  <a:rPr lang="zh-CN" altLang="en-US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社区：</a:t>
                </a:r>
                <a:r>
                  <a:rPr lang="en-US" altLang="zh-CN" sz="20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{9}</a:t>
                </a:r>
              </a:p>
              <a:p>
                <a:r>
                  <a:rPr lang="zh-CN" altLang="en-US" sz="22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模块度计算</a:t>
                </a:r>
                <a:endParaRPr lang="en-US" altLang="zh-CN" sz="2200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>
                        <a:latin typeface="Cambria Math" charset="0"/>
                        <a:sym typeface="Wingdings"/>
                      </a:rPr>
                      <m:t>Δ</m:t>
                    </m:r>
                    <m:r>
                      <a:rPr lang="en-US" altLang="zh-CN" sz="1600" i="1">
                        <a:latin typeface="Cambria Math" charset="0"/>
                        <a:sym typeface="Wingdings"/>
                      </a:rPr>
                      <m:t>𝑄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  <a:sym typeface="Wingdings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0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</m:oMath>
                </a14:m>
                <a:r>
                  <a:rPr lang="en-US" altLang="zh-CN" sz="1600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−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sym typeface="Wingdings"/>
                          </a:rPr>
                          <m:t>0</m:t>
                        </m:r>
                        <m:r>
                          <a:rPr lang="en-US" altLang="zh-CN" sz="1600" i="1">
                            <a:latin typeface="Cambria Math" charset="0"/>
                            <a:sym typeface="Wingdings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zh-CN" altLang="en-US" sz="1600" i="1">
                                <a:latin typeface="Cambria Math" charset="0"/>
                                <a:sym typeface="Wingdings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2+1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2∗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18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sym typeface="Wingdings"/>
                      </a:rPr>
                      <m:t>=0</m:t>
                    </m:r>
                  </m:oMath>
                </a14:m>
                <a:endParaRPr lang="en-US" altLang="zh-CN" sz="16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𝜟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𝑸</m:t>
                    </m:r>
                    <m:d>
                      <m:d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𝟎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  <a:sym typeface="Wingdings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sym typeface="Wingdings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/>
                              </a:rPr>
                              <m:t>𝟗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/>
                      </a:rPr>
                      <m:t>𝟑</m:t>
                    </m:r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−</m:t>
                    </m:r>
                    <m:f>
                      <m:fPr>
                        <m:ctrlPr>
                          <a:rPr lang="mr-IN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𝟔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𝟒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𝟔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𝟒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)∗(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+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)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𝟏𝟖</m:t>
                        </m:r>
                      </m:den>
                    </m:f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𝟑𝟗</m:t>
                        </m:r>
                      </m:num>
                      <m:den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𝟐</m:t>
                        </m:r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∗</m:t>
                        </m:r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/>
                          </a:rPr>
                          <m:t>𝟏𝟖</m:t>
                        </m:r>
                      </m:den>
                    </m:f>
                  </m:oMath>
                </a14:m>
                <a:endParaRPr lang="en-US" altLang="zh-CN" sz="2200" b="1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pPr lvl="1"/>
                <a:r>
                  <a:rPr lang="zh-CN" altLang="en-US" sz="2200" dirty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所以节点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0</a:t>
                </a:r>
                <a:r>
                  <a:rPr lang="zh-CN" altLang="en-US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，加入社区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9</a:t>
                </a:r>
                <a:endParaRPr lang="en-US" altLang="zh-CN" sz="2200" dirty="0"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43"/>
          <p:cNvSpPr>
            <a:spLocks noChangeAspect="1"/>
          </p:cNvSpPr>
          <p:nvPr/>
        </p:nvSpPr>
        <p:spPr>
          <a:xfrm>
            <a:off x="5779669" y="1808233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US" dirty="0"/>
          </a:p>
        </p:txBody>
      </p:sp>
      <p:sp>
        <p:nvSpPr>
          <p:cNvPr id="7" name="Oval 44"/>
          <p:cNvSpPr>
            <a:spLocks noChangeAspect="1"/>
          </p:cNvSpPr>
          <p:nvPr/>
        </p:nvSpPr>
        <p:spPr>
          <a:xfrm>
            <a:off x="7116925" y="2560857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8" name="Oval 45"/>
          <p:cNvSpPr>
            <a:spLocks noChangeAspect="1"/>
          </p:cNvSpPr>
          <p:nvPr/>
        </p:nvSpPr>
        <p:spPr>
          <a:xfrm>
            <a:off x="5920157" y="3546950"/>
            <a:ext cx="504000" cy="504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TextBox 48"/>
          <p:cNvSpPr txBox="1"/>
          <p:nvPr/>
        </p:nvSpPr>
        <p:spPr>
          <a:xfrm>
            <a:off x="5821267" y="140847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10</a:t>
            </a:r>
            <a:endParaRPr lang="en-US" i="1" dirty="0"/>
          </a:p>
        </p:txBody>
      </p:sp>
      <p:cxnSp>
        <p:nvCxnSpPr>
          <p:cNvPr id="10" name="Straight Connector 51"/>
          <p:cNvCxnSpPr>
            <a:stCxn id="6" idx="5"/>
            <a:endCxn id="7" idx="1"/>
          </p:cNvCxnSpPr>
          <p:nvPr/>
        </p:nvCxnSpPr>
        <p:spPr>
          <a:xfrm>
            <a:off x="6209860" y="2238424"/>
            <a:ext cx="980874" cy="396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52"/>
          <p:cNvSpPr txBox="1"/>
          <p:nvPr/>
        </p:nvSpPr>
        <p:spPr>
          <a:xfrm>
            <a:off x="7567677" y="281985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sp>
        <p:nvSpPr>
          <p:cNvPr id="12" name="TextBox 53"/>
          <p:cNvSpPr txBox="1"/>
          <p:nvPr/>
        </p:nvSpPr>
        <p:spPr>
          <a:xfrm>
            <a:off x="5495796" y="416866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Degree:</a:t>
            </a:r>
            <a:r>
              <a:rPr lang="zh-CN" altLang="en-US" i="1" dirty="0"/>
              <a:t> </a:t>
            </a:r>
            <a:r>
              <a:rPr lang="en-US" altLang="zh-CN" i="1" dirty="0"/>
              <a:t>6</a:t>
            </a:r>
            <a:endParaRPr lang="en-US" i="1" dirty="0"/>
          </a:p>
        </p:txBody>
      </p:sp>
      <p:cxnSp>
        <p:nvCxnSpPr>
          <p:cNvPr id="13" name="Straight Connector 54"/>
          <p:cNvCxnSpPr>
            <a:stCxn id="8" idx="7"/>
            <a:endCxn id="7" idx="3"/>
          </p:cNvCxnSpPr>
          <p:nvPr/>
        </p:nvCxnSpPr>
        <p:spPr>
          <a:xfrm flipV="1">
            <a:off x="6350348" y="2991048"/>
            <a:ext cx="840386" cy="629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7"/>
          <p:cNvCxnSpPr>
            <a:stCxn id="8" idx="0"/>
            <a:endCxn id="6" idx="4"/>
          </p:cNvCxnSpPr>
          <p:nvPr/>
        </p:nvCxnSpPr>
        <p:spPr>
          <a:xfrm flipH="1" flipV="1">
            <a:off x="6031669" y="2312233"/>
            <a:ext cx="140488" cy="123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63"/>
          <p:cNvSpPr txBox="1"/>
          <p:nvPr/>
        </p:nvSpPr>
        <p:spPr>
          <a:xfrm>
            <a:off x="6472287" y="18957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2</a:t>
            </a:r>
            <a:endParaRPr lang="en-US" i="1" dirty="0"/>
          </a:p>
        </p:txBody>
      </p:sp>
      <p:sp>
        <p:nvSpPr>
          <p:cNvPr id="16" name="TextBox 64"/>
          <p:cNvSpPr txBox="1"/>
          <p:nvPr/>
        </p:nvSpPr>
        <p:spPr>
          <a:xfrm>
            <a:off x="5153459" y="30648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1</a:t>
            </a:r>
            <a:endParaRPr lang="en-US" i="1" dirty="0"/>
          </a:p>
        </p:txBody>
      </p:sp>
      <p:sp>
        <p:nvSpPr>
          <p:cNvPr id="17" name="TextBox 67"/>
          <p:cNvSpPr txBox="1"/>
          <p:nvPr/>
        </p:nvSpPr>
        <p:spPr>
          <a:xfrm>
            <a:off x="6602348" y="33348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edges:</a:t>
            </a:r>
            <a:r>
              <a:rPr lang="zh-CN" altLang="en-US" i="1" dirty="0"/>
              <a:t> </a:t>
            </a:r>
            <a:r>
              <a:rPr lang="en-US" altLang="zh-CN" i="1" dirty="0"/>
              <a:t>4</a:t>
            </a:r>
            <a:endParaRPr lang="en-US" i="1" dirty="0"/>
          </a:p>
        </p:txBody>
      </p:sp>
      <p:sp>
        <p:nvSpPr>
          <p:cNvPr id="18" name="TextBox 68"/>
          <p:cNvSpPr txBox="1"/>
          <p:nvPr/>
        </p:nvSpPr>
        <p:spPr>
          <a:xfrm>
            <a:off x="5382004" y="183388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70"/>
          <p:cNvSpPr txBox="1"/>
          <p:nvPr/>
        </p:nvSpPr>
        <p:spPr>
          <a:xfrm>
            <a:off x="7740443" y="229319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c9</a:t>
            </a:r>
          </a:p>
        </p:txBody>
      </p:sp>
      <p:sp>
        <p:nvSpPr>
          <p:cNvPr id="20" name="TextBox 71"/>
          <p:cNvSpPr txBox="1"/>
          <p:nvPr/>
        </p:nvSpPr>
        <p:spPr>
          <a:xfrm>
            <a:off x="5426738" y="362202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20" y="704850"/>
                <a:ext cx="1828514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89"/>
          <p:cNvSpPr txBox="1"/>
          <p:nvPr/>
        </p:nvSpPr>
        <p:spPr>
          <a:xfrm>
            <a:off x="5027269" y="140847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ight Arrow 90"/>
          <p:cNvSpPr/>
          <p:nvPr/>
        </p:nvSpPr>
        <p:spPr>
          <a:xfrm rot="16200000">
            <a:off x="5019325" y="1864413"/>
            <a:ext cx="310132" cy="29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1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练习</a:t>
            </a:r>
            <a:endParaRPr kumimoji="1" lang="en-US" altLang="zh-CN" dirty="0"/>
          </a:p>
          <a:p>
            <a:r>
              <a:rPr lang="zh-CN" altLang="en-US" dirty="0"/>
              <a:t>请针对下图运行</a:t>
            </a:r>
            <a:r>
              <a:rPr lang="en-US" altLang="zh-CN" dirty="0"/>
              <a:t>Louvain</a:t>
            </a:r>
            <a:r>
              <a:rPr lang="zh-CN" altLang="en-US" dirty="0"/>
              <a:t>算法，得到社区检测的结果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6" name="Group 24"/>
          <p:cNvGrpSpPr/>
          <p:nvPr/>
        </p:nvGrpSpPr>
        <p:grpSpPr>
          <a:xfrm>
            <a:off x="527448" y="1678310"/>
            <a:ext cx="2711003" cy="1053921"/>
            <a:chOff x="495837" y="1532586"/>
            <a:chExt cx="2711003" cy="1053921"/>
          </a:xfrm>
        </p:grpSpPr>
        <p:sp>
          <p:nvSpPr>
            <p:cNvPr id="7" name="Oval 4"/>
            <p:cNvSpPr/>
            <p:nvPr/>
          </p:nvSpPr>
          <p:spPr>
            <a:xfrm>
              <a:off x="888642" y="1532586"/>
              <a:ext cx="334851" cy="334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8" name="Oval 5"/>
            <p:cNvSpPr/>
            <p:nvPr/>
          </p:nvSpPr>
          <p:spPr>
            <a:xfrm>
              <a:off x="495837" y="2251656"/>
              <a:ext cx="334851" cy="334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9" name="Oval 6"/>
            <p:cNvSpPr/>
            <p:nvPr/>
          </p:nvSpPr>
          <p:spPr>
            <a:xfrm>
              <a:off x="1562637" y="2251656"/>
              <a:ext cx="334851" cy="334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0" name="Oval 7"/>
            <p:cNvSpPr/>
            <p:nvPr/>
          </p:nvSpPr>
          <p:spPr>
            <a:xfrm>
              <a:off x="2281708" y="1813775"/>
              <a:ext cx="334851" cy="334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sp>
          <p:nvSpPr>
            <p:cNvPr id="11" name="Oval 8"/>
            <p:cNvSpPr/>
            <p:nvPr/>
          </p:nvSpPr>
          <p:spPr>
            <a:xfrm>
              <a:off x="2871989" y="2251656"/>
              <a:ext cx="334851" cy="334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en-US" dirty="0"/>
            </a:p>
          </p:txBody>
        </p:sp>
        <p:cxnSp>
          <p:nvCxnSpPr>
            <p:cNvPr id="12" name="Straight Connector 10"/>
            <p:cNvCxnSpPr>
              <a:stCxn id="7" idx="3"/>
              <a:endCxn id="8" idx="0"/>
            </p:cNvCxnSpPr>
            <p:nvPr/>
          </p:nvCxnSpPr>
          <p:spPr>
            <a:xfrm flipH="1">
              <a:off x="663263" y="1818399"/>
              <a:ext cx="274417" cy="433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/>
            <p:cNvCxnSpPr>
              <a:stCxn id="9" idx="2"/>
              <a:endCxn id="8" idx="6"/>
            </p:cNvCxnSpPr>
            <p:nvPr/>
          </p:nvCxnSpPr>
          <p:spPr>
            <a:xfrm flipH="1">
              <a:off x="830688" y="2419082"/>
              <a:ext cx="7319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4"/>
            <p:cNvCxnSpPr>
              <a:stCxn id="9" idx="1"/>
              <a:endCxn id="7" idx="5"/>
            </p:cNvCxnSpPr>
            <p:nvPr/>
          </p:nvCxnSpPr>
          <p:spPr>
            <a:xfrm flipH="1" flipV="1">
              <a:off x="1174455" y="1818399"/>
              <a:ext cx="437220" cy="48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>
              <a:stCxn id="9" idx="7"/>
              <a:endCxn id="10" idx="3"/>
            </p:cNvCxnSpPr>
            <p:nvPr/>
          </p:nvCxnSpPr>
          <p:spPr>
            <a:xfrm flipV="1">
              <a:off x="1848450" y="2099588"/>
              <a:ext cx="482296" cy="201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1"/>
            <p:cNvCxnSpPr>
              <a:stCxn id="11" idx="1"/>
              <a:endCxn id="10" idx="5"/>
            </p:cNvCxnSpPr>
            <p:nvPr/>
          </p:nvCxnSpPr>
          <p:spPr>
            <a:xfrm flipH="1" flipV="1">
              <a:off x="2567521" y="2099588"/>
              <a:ext cx="353506" cy="201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493881" y="1780616"/>
            <a:ext cx="4829908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刚开始，每个节点一个社区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生成随机节点访问序列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依次访问这些节点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针对每个节点的社区的变化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计算模块度变化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适时进行社区调整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看看有没有继续调整的必要</a:t>
            </a:r>
          </a:p>
        </p:txBody>
      </p:sp>
      <p:sp>
        <p:nvSpPr>
          <p:cNvPr id="4" name="矩形 3"/>
          <p:cNvSpPr/>
          <p:nvPr/>
        </p:nvSpPr>
        <p:spPr>
          <a:xfrm>
            <a:off x="2693892" y="4529725"/>
            <a:ext cx="2471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0504-PPT练习答案.pptx</a:t>
            </a:r>
          </a:p>
        </p:txBody>
      </p:sp>
    </p:spTree>
    <p:extLst>
      <p:ext uri="{BB962C8B-B14F-4D97-AF65-F5344CB8AC3E}">
        <p14:creationId xmlns:p14="http://schemas.microsoft.com/office/powerpoint/2010/main" val="23420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  <a:r>
              <a:rPr lang="zh-CN" altLang="en-US" dirty="0"/>
              <a:t>：强关系 </a:t>
            </a:r>
            <a:r>
              <a:rPr lang="en-US" altLang="zh-CN" dirty="0"/>
              <a:t>vs.</a:t>
            </a:r>
            <a:r>
              <a:rPr lang="zh-CN" altLang="en-US" dirty="0"/>
              <a:t> 弱关系</a:t>
            </a:r>
            <a:endParaRPr lang="en-US" altLang="zh-CN" dirty="0"/>
          </a:p>
          <a:p>
            <a:pPr lvl="1"/>
            <a:r>
              <a:rPr lang="en-US" altLang="zh-CN" dirty="0"/>
              <a:t>Granovetter</a:t>
            </a:r>
            <a:r>
              <a:rPr lang="zh-CN" altLang="en-US" dirty="0"/>
              <a:t>从结构和社交功能两个角度将边分为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强关系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Tie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弱关系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</a:t>
            </a: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17" y="2367221"/>
            <a:ext cx="2844077" cy="209261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784952" y="2409389"/>
            <a:ext cx="2966156" cy="20158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/>
              <a:t>结构角度</a:t>
            </a:r>
            <a:endParaRPr lang="en-US" altLang="zh-CN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强关系意味着</a:t>
            </a:r>
            <a:r>
              <a:rPr lang="zh-CN" altLang="en-US" dirty="0">
                <a:solidFill>
                  <a:srgbClr val="C00000"/>
                </a:solidFill>
              </a:rPr>
              <a:t>社交紧密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弱关系</a:t>
            </a:r>
            <a:r>
              <a:rPr lang="zh-CN" altLang="en-US" dirty="0">
                <a:solidFill>
                  <a:srgbClr val="C00000"/>
                </a:solidFill>
              </a:rPr>
              <a:t>链接网络不同部分</a:t>
            </a:r>
            <a:endParaRPr lang="en-US" altLang="zh-CN" dirty="0">
              <a:solidFill>
                <a:srgbClr val="C0000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/>
              <a:t>社交功能角度</a:t>
            </a:r>
            <a:endParaRPr lang="en-US" altLang="zh-CN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弱关系让你从不同角度获取信息，从而找到新工作</a:t>
            </a:r>
            <a:endParaRPr lang="en-US" altLang="zh-CN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强关系在新信息获取方面的作用十分有限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36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5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kumimoji="1" lang="zh-CN" altLang="en-US" dirty="0"/>
              <a:t>安装相关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代码中装载</a:t>
            </a:r>
            <a:r>
              <a:rPr kumimoji="1" lang="en-US" altLang="zh-CN" dirty="0" err="1"/>
              <a:t>louvain</a:t>
            </a:r>
            <a:r>
              <a:rPr kumimoji="1" lang="zh-CN" altLang="en-US" dirty="0"/>
              <a:t>库</a:t>
            </a:r>
            <a:endParaRPr kumimoji="1" lang="en-US" altLang="zh-CN" dirty="0"/>
          </a:p>
        </p:txBody>
      </p:sp>
      <p:sp>
        <p:nvSpPr>
          <p:cNvPr id="6" name="Rectangle 4"/>
          <p:cNvSpPr/>
          <p:nvPr/>
        </p:nvSpPr>
        <p:spPr>
          <a:xfrm>
            <a:off x="2394129" y="1952560"/>
            <a:ext cx="2920923" cy="369332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pip install python-</a:t>
            </a:r>
            <a:r>
              <a:rPr lang="en-US" dirty="0" err="1"/>
              <a:t>louvain</a:t>
            </a:r>
            <a:r>
              <a:rPr lang="en-US" dirty="0"/>
              <a:t> </a:t>
            </a:r>
          </a:p>
        </p:txBody>
      </p:sp>
      <p:sp>
        <p:nvSpPr>
          <p:cNvPr id="7" name="Rectangle 5"/>
          <p:cNvSpPr/>
          <p:nvPr/>
        </p:nvSpPr>
        <p:spPr>
          <a:xfrm>
            <a:off x="2394129" y="3047008"/>
            <a:ext cx="2920923" cy="369332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3819590"/>
            <a:ext cx="672221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kumimoji="1" lang="zh-CN" altLang="en-US" dirty="0"/>
              <a:t>创建图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839" y="1347787"/>
            <a:ext cx="505190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kumimoji="1" lang="zh-CN" altLang="en-US" dirty="0"/>
              <a:t>绘制图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0" y="1861705"/>
            <a:ext cx="771814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kumimoji="1" lang="zh-CN" altLang="en-US" dirty="0"/>
              <a:t>社区检测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7" y="1734416"/>
            <a:ext cx="7789565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632" y="2627168"/>
            <a:ext cx="235073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Louvain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ja-JP" altLang="en-US" dirty="0">
                <a:latin typeface="Microsoft YaHei" charset="-122"/>
                <a:ea typeface="Microsoft YaHei" charset="-122"/>
              </a:rPr>
              <a:t>空手道俱乐部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社区检测示意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3" y="2288440"/>
            <a:ext cx="7422573" cy="9054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74" y="1800794"/>
            <a:ext cx="2822863" cy="256046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564871" y="2174140"/>
            <a:ext cx="1932709" cy="389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5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6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/>
              <a:t>思考题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、弱连接理论？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Louvain</a:t>
            </a:r>
            <a:r>
              <a:rPr kumimoji="1" lang="zh-CN" altLang="en-US" dirty="0"/>
              <a:t>算法的模块度的定义，模块度的计算（结合具体数据进行计算）？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、模块度变化量∆𝑄？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Louvain</a:t>
            </a:r>
            <a:r>
              <a:rPr kumimoji="1" lang="zh-CN" altLang="en-US" dirty="0"/>
              <a:t>算法的流程？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Louvain</a:t>
            </a:r>
            <a:r>
              <a:rPr kumimoji="1" lang="zh-CN" altLang="en-US" dirty="0"/>
              <a:t>算法实例（结合具体数据进行计算）？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224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图的社区检测：</a:t>
            </a:r>
            <a:r>
              <a:rPr lang="en-US" altLang="zh-CN" sz="2400" dirty="0"/>
              <a:t>Louvain</a:t>
            </a:r>
            <a:r>
              <a:rPr lang="zh-CN" altLang="en-US" sz="2400" dirty="0"/>
              <a:t>算法</a:t>
            </a:r>
            <a:r>
              <a:rPr lang="en-US" altLang="zh-CN" sz="2400" dirty="0"/>
              <a:t>&amp;</a:t>
            </a:r>
            <a:r>
              <a:rPr lang="zh-CN" altLang="en-US" sz="2400" dirty="0"/>
              <a:t>标签传播（</a:t>
            </a:r>
            <a:r>
              <a:rPr lang="en-US" altLang="zh-CN" sz="2400" dirty="0"/>
              <a:t>LPA</a:t>
            </a:r>
            <a:r>
              <a:rPr lang="zh-CN" altLang="en-US" sz="2400" dirty="0"/>
              <a:t>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弱连接理论（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Tie)</a:t>
            </a:r>
          </a:p>
          <a:p>
            <a:r>
              <a:rPr lang="zh-CN" altLang="en-US" dirty="0"/>
              <a:t>真实数据中的强弱关系</a:t>
            </a:r>
            <a:endParaRPr lang="en-US" altLang="zh-CN" dirty="0"/>
          </a:p>
          <a:p>
            <a:r>
              <a:rPr lang="zh-CN" altLang="en-US" dirty="0"/>
              <a:t>测量了电话通信网络</a:t>
            </a:r>
            <a:endParaRPr lang="en-US" altLang="zh-CN" dirty="0"/>
          </a:p>
          <a:p>
            <a:pPr lvl="1"/>
            <a:r>
              <a:rPr lang="zh-CN" altLang="en-US" dirty="0"/>
              <a:t>边的强弱表示</a:t>
            </a:r>
            <a:r>
              <a:rPr lang="zh-CN" altLang="en-US" dirty="0">
                <a:solidFill>
                  <a:srgbClr val="C00000"/>
                </a:solidFill>
              </a:rPr>
              <a:t>打电话的次数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79" y="2434936"/>
            <a:ext cx="3823821" cy="257588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" b="3444"/>
          <a:stretch/>
        </p:blipFill>
        <p:spPr>
          <a:xfrm>
            <a:off x="6140384" y="2241395"/>
            <a:ext cx="2864764" cy="26261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6"/>
          <p:cNvSpPr txBox="1"/>
          <p:nvPr/>
        </p:nvSpPr>
        <p:spPr>
          <a:xfrm>
            <a:off x="5483697" y="1814913"/>
            <a:ext cx="13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Strong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Tie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Straight Arrow Connector 8"/>
          <p:cNvCxnSpPr/>
          <p:nvPr/>
        </p:nvCxnSpPr>
        <p:spPr>
          <a:xfrm flipH="1">
            <a:off x="2549236" y="2127095"/>
            <a:ext cx="2867893" cy="730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9"/>
          <p:cNvCxnSpPr/>
          <p:nvPr/>
        </p:nvCxnSpPr>
        <p:spPr>
          <a:xfrm>
            <a:off x="6664037" y="2203418"/>
            <a:ext cx="734290" cy="588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12"/>
          <p:cNvSpPr txBox="1"/>
          <p:nvPr/>
        </p:nvSpPr>
        <p:spPr>
          <a:xfrm>
            <a:off x="5122069" y="3168281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Weak</a:t>
            </a:r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Tie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Straight Arrow Connector 13"/>
          <p:cNvCxnSpPr>
            <a:stCxn id="9" idx="1"/>
          </p:cNvCxnSpPr>
          <p:nvPr/>
        </p:nvCxnSpPr>
        <p:spPr>
          <a:xfrm flipH="1">
            <a:off x="3082636" y="3352947"/>
            <a:ext cx="2039433" cy="564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5"/>
          <p:cNvCxnSpPr>
            <a:stCxn id="9" idx="3"/>
          </p:cNvCxnSpPr>
          <p:nvPr/>
        </p:nvCxnSpPr>
        <p:spPr>
          <a:xfrm>
            <a:off x="6315665" y="3352947"/>
            <a:ext cx="887917" cy="146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72296"/>
            <a:ext cx="410648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7689</TotalTime>
  <Words>5109</Words>
  <Application>Microsoft Office PowerPoint</Application>
  <PresentationFormat>全屏显示(16:9)</PresentationFormat>
  <Paragraphs>1277</Paragraphs>
  <Slides>77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8" baseType="lpstr"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Times New Roman</vt:lpstr>
      <vt:lpstr>Wingdings</vt:lpstr>
      <vt:lpstr>清风素材 https://12sc.taobao.com/</vt:lpstr>
      <vt:lpstr>PowerPoint 演示文稿</vt:lpstr>
      <vt:lpstr>PowerPoint 演示文稿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深入思考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pause</vt:lpstr>
      <vt:lpstr>图的社区检测：Louvain算法&amp;标签传播（LPA）</vt:lpstr>
      <vt:lpstr>pause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图的社区检测：Louvain算法&amp;标签传播（LPA）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452</cp:revision>
  <cp:lastPrinted>2020-03-27T09:34:47Z</cp:lastPrinted>
  <dcterms:created xsi:type="dcterms:W3CDTF">2015-01-23T04:02:45Z</dcterms:created>
  <dcterms:modified xsi:type="dcterms:W3CDTF">2024-09-09T13:41:10Z</dcterms:modified>
  <cp:category/>
  <cp:contentStatus>12sc.taobao.com</cp:contentStatus>
</cp:coreProperties>
</file>